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88" r:id="rId4"/>
    <p:sldId id="290" r:id="rId5"/>
    <p:sldId id="258" r:id="rId6"/>
    <p:sldId id="267" r:id="rId7"/>
    <p:sldId id="266" r:id="rId8"/>
    <p:sldId id="286" r:id="rId9"/>
    <p:sldId id="268" r:id="rId10"/>
    <p:sldId id="323" r:id="rId11"/>
    <p:sldId id="322" r:id="rId12"/>
    <p:sldId id="321" r:id="rId13"/>
    <p:sldId id="269" r:id="rId14"/>
    <p:sldId id="287" r:id="rId15"/>
    <p:sldId id="325" r:id="rId16"/>
    <p:sldId id="344" r:id="rId17"/>
    <p:sldId id="270" r:id="rId18"/>
    <p:sldId id="301" r:id="rId19"/>
    <p:sldId id="271" r:id="rId20"/>
    <p:sldId id="293" r:id="rId21"/>
    <p:sldId id="292" r:id="rId22"/>
    <p:sldId id="324" r:id="rId23"/>
    <p:sldId id="294" r:id="rId24"/>
    <p:sldId id="326" r:id="rId25"/>
    <p:sldId id="328" r:id="rId26"/>
    <p:sldId id="329" r:id="rId27"/>
    <p:sldId id="330" r:id="rId28"/>
    <p:sldId id="279" r:id="rId29"/>
    <p:sldId id="331" r:id="rId30"/>
    <p:sldId id="336" r:id="rId31"/>
    <p:sldId id="299" r:id="rId32"/>
    <p:sldId id="332" r:id="rId33"/>
    <p:sldId id="265" r:id="rId34"/>
    <p:sldId id="283" r:id="rId35"/>
    <p:sldId id="308" r:id="rId36"/>
    <p:sldId id="333" r:id="rId37"/>
    <p:sldId id="261" r:id="rId38"/>
    <p:sldId id="346" r:id="rId39"/>
    <p:sldId id="305" r:id="rId40"/>
    <p:sldId id="347" r:id="rId41"/>
    <p:sldId id="338" r:id="rId42"/>
    <p:sldId id="263" r:id="rId43"/>
    <p:sldId id="339" r:id="rId44"/>
    <p:sldId id="335" r:id="rId45"/>
    <p:sldId id="296" r:id="rId46"/>
    <p:sldId id="300" r:id="rId47"/>
    <p:sldId id="341" r:id="rId48"/>
    <p:sldId id="303" r:id="rId49"/>
    <p:sldId id="342" r:id="rId50"/>
    <p:sldId id="304" r:id="rId51"/>
    <p:sldId id="343" r:id="rId52"/>
    <p:sldId id="348" r:id="rId53"/>
    <p:sldId id="314" r:id="rId54"/>
    <p:sldId id="313" r:id="rId55"/>
    <p:sldId id="345" r:id="rId56"/>
    <p:sldId id="320" r:id="rId57"/>
    <p:sldId id="315" r:id="rId58"/>
    <p:sldId id="318" r:id="rId59"/>
    <p:sldId id="316" r:id="rId60"/>
    <p:sldId id="31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993" autoAdjust="0"/>
  </p:normalViewPr>
  <p:slideViewPr>
    <p:cSldViewPr snapToGrid="0">
      <p:cViewPr varScale="1">
        <p:scale>
          <a:sx n="95" d="100"/>
          <a:sy n="95" d="100"/>
        </p:scale>
        <p:origin x="108" y="132"/>
      </p:cViewPr>
      <p:guideLst/>
    </p:cSldViewPr>
  </p:slideViewPr>
  <p:outlineViewPr>
    <p:cViewPr>
      <p:scale>
        <a:sx n="33" d="100"/>
        <a:sy n="33" d="100"/>
      </p:scale>
      <p:origin x="0" y="-820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4252B-0552-4E90-AAE2-E77A5D9A50D3}"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15096-D4F6-4D70-B23C-C8E32BF32009}" type="slidenum">
              <a:rPr lang="en-US" smtClean="0"/>
              <a:t>‹#›</a:t>
            </a:fld>
            <a:endParaRPr lang="en-US"/>
          </a:p>
        </p:txBody>
      </p:sp>
    </p:spTree>
    <p:extLst>
      <p:ext uri="{BB962C8B-B14F-4D97-AF65-F5344CB8AC3E}">
        <p14:creationId xmlns:p14="http://schemas.microsoft.com/office/powerpoint/2010/main" val="390048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AI, I i</a:t>
            </a:r>
            <a:r>
              <a:rPr lang="en-US" dirty="0">
                <a:effectLst/>
              </a:rPr>
              <a:t>nvestigate</a:t>
            </a:r>
          </a:p>
          <a:p>
            <a:r>
              <a:rPr lang="en-US" dirty="0">
                <a:effectLst/>
              </a:rPr>
              <a:t> complaints of abuse, neglect and rights violations throughout facilities in Florida with special attention to individuals with mental illnesses. He also monitors facilities that provide mental health services to ensure that patient rights are being protected.</a:t>
            </a:r>
          </a:p>
          <a:p>
            <a:endParaRPr lang="en-US" dirty="0">
              <a:effectLst/>
            </a:endParaRPr>
          </a:p>
          <a:p>
            <a:r>
              <a:rPr lang="en-US" dirty="0">
                <a:effectLst/>
              </a:rPr>
              <a:t>As the PAIMI program coordinator, I assist with DRF’s yearly PAIMI grant application and also prepare the end of the year PAIMI Performance Report (PPR). </a:t>
            </a:r>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2</a:t>
            </a:fld>
            <a:endParaRPr lang="en-US"/>
          </a:p>
        </p:txBody>
      </p:sp>
    </p:spTree>
    <p:extLst>
      <p:ext uri="{BB962C8B-B14F-4D97-AF65-F5344CB8AC3E}">
        <p14:creationId xmlns:p14="http://schemas.microsoft.com/office/powerpoint/2010/main" val="26545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option 3 to access DRF’s intake line.</a:t>
            </a:r>
          </a:p>
        </p:txBody>
      </p:sp>
      <p:sp>
        <p:nvSpPr>
          <p:cNvPr id="4" name="Slide Number Placeholder 3"/>
          <p:cNvSpPr>
            <a:spLocks noGrp="1"/>
          </p:cNvSpPr>
          <p:nvPr>
            <p:ph type="sldNum" sz="quarter" idx="5"/>
          </p:nvPr>
        </p:nvSpPr>
        <p:spPr/>
        <p:txBody>
          <a:bodyPr/>
          <a:lstStyle/>
          <a:p>
            <a:fld id="{AD815096-D4F6-4D70-B23C-C8E32BF32009}" type="slidenum">
              <a:rPr lang="en-US" smtClean="0"/>
              <a:t>54</a:t>
            </a:fld>
            <a:endParaRPr lang="en-US"/>
          </a:p>
        </p:txBody>
      </p:sp>
    </p:spTree>
    <p:extLst>
      <p:ext uri="{BB962C8B-B14F-4D97-AF65-F5344CB8AC3E}">
        <p14:creationId xmlns:p14="http://schemas.microsoft.com/office/powerpoint/2010/main" val="103929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Substance Abuse and Mental Health (SAMH) Program is the single state authority on substance abuse and mental health as designated by the federal Substance Abuse and Mental Health Services Administration (SAMHSA). The program is governed by Chapters 394 and 397 of the Florida Statutes and is responsible for the oversight of a statewide system of care for the prevention, treatment, and recovery of children and adults with serious mental illnesses or substance abuse disorders.  </a:t>
            </a:r>
          </a:p>
          <a:p>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7</a:t>
            </a:fld>
            <a:endParaRPr lang="en-US"/>
          </a:p>
        </p:txBody>
      </p:sp>
    </p:spTree>
    <p:extLst>
      <p:ext uri="{BB962C8B-B14F-4D97-AF65-F5344CB8AC3E}">
        <p14:creationId xmlns:p14="http://schemas.microsoft.com/office/powerpoint/2010/main" val="420102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DCF contracts behavioral health services through regional systems of care called Managing Entities, or MEs. </a:t>
            </a:r>
          </a:p>
          <a:p>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9</a:t>
            </a:fld>
            <a:endParaRPr lang="en-US"/>
          </a:p>
        </p:txBody>
      </p:sp>
    </p:spTree>
    <p:extLst>
      <p:ext uri="{BB962C8B-B14F-4D97-AF65-F5344CB8AC3E}">
        <p14:creationId xmlns:p14="http://schemas.microsoft.com/office/powerpoint/2010/main" val="94748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DCF contracts behavioral health services through regional systems of care called Managing Entities, or MEs. </a:t>
            </a:r>
          </a:p>
          <a:p>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10</a:t>
            </a:fld>
            <a:endParaRPr lang="en-US"/>
          </a:p>
        </p:txBody>
      </p:sp>
    </p:spTree>
    <p:extLst>
      <p:ext uri="{BB962C8B-B14F-4D97-AF65-F5344CB8AC3E}">
        <p14:creationId xmlns:p14="http://schemas.microsoft.com/office/powerpoint/2010/main" val="113602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MEs do not provide direct services; rather, they allow the DCF’s funding to be tailored to the specific behavioral health needs in the various regions of the State. </a:t>
            </a:r>
          </a:p>
          <a:p>
            <a:endParaRPr lang="en-US" dirty="0"/>
          </a:p>
          <a:p>
            <a:r>
              <a:rPr lang="en-US" dirty="0"/>
              <a:t>These MEs then contract with service providers in the community to provide mental health and substance abuse services to individuals in the community. </a:t>
            </a:r>
          </a:p>
          <a:p>
            <a:r>
              <a:rPr lang="en-US" dirty="0"/>
              <a:t>The ME is responsible for oversight of those service providers.   </a:t>
            </a:r>
          </a:p>
          <a:p>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11</a:t>
            </a:fld>
            <a:endParaRPr lang="en-US"/>
          </a:p>
        </p:txBody>
      </p:sp>
    </p:spTree>
    <p:extLst>
      <p:ext uri="{BB962C8B-B14F-4D97-AF65-F5344CB8AC3E}">
        <p14:creationId xmlns:p14="http://schemas.microsoft.com/office/powerpoint/2010/main" val="77550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C</a:t>
            </a:r>
          </a:p>
        </p:txBody>
      </p:sp>
      <p:sp>
        <p:nvSpPr>
          <p:cNvPr id="4" name="Slide Number Placeholder 3"/>
          <p:cNvSpPr>
            <a:spLocks noGrp="1"/>
          </p:cNvSpPr>
          <p:nvPr>
            <p:ph type="sldNum" sz="quarter" idx="5"/>
          </p:nvPr>
        </p:nvSpPr>
        <p:spPr/>
        <p:txBody>
          <a:bodyPr/>
          <a:lstStyle/>
          <a:p>
            <a:fld id="{AD815096-D4F6-4D70-B23C-C8E32BF32009}" type="slidenum">
              <a:rPr lang="en-US" smtClean="0"/>
              <a:t>14</a:t>
            </a:fld>
            <a:endParaRPr lang="en-US"/>
          </a:p>
        </p:txBody>
      </p:sp>
    </p:spTree>
    <p:extLst>
      <p:ext uri="{BB962C8B-B14F-4D97-AF65-F5344CB8AC3E}">
        <p14:creationId xmlns:p14="http://schemas.microsoft.com/office/powerpoint/2010/main" val="32262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services: in home, detention center, or their school and is provided by Twin Oaks Forensic Services (TOFOS). </a:t>
            </a:r>
          </a:p>
          <a:p>
            <a:r>
              <a:rPr lang="en-US" dirty="0"/>
              <a:t>Secure residential setting: detention center, </a:t>
            </a:r>
          </a:p>
        </p:txBody>
      </p:sp>
      <p:sp>
        <p:nvSpPr>
          <p:cNvPr id="4" name="Slide Number Placeholder 3"/>
          <p:cNvSpPr>
            <a:spLocks noGrp="1"/>
          </p:cNvSpPr>
          <p:nvPr>
            <p:ph type="sldNum" sz="quarter" idx="5"/>
          </p:nvPr>
        </p:nvSpPr>
        <p:spPr/>
        <p:txBody>
          <a:bodyPr/>
          <a:lstStyle/>
          <a:p>
            <a:fld id="{AD815096-D4F6-4D70-B23C-C8E32BF32009}" type="slidenum">
              <a:rPr lang="en-US" smtClean="0"/>
              <a:t>23</a:t>
            </a:fld>
            <a:endParaRPr lang="en-US"/>
          </a:p>
        </p:txBody>
      </p:sp>
    </p:spTree>
    <p:extLst>
      <p:ext uri="{BB962C8B-B14F-4D97-AF65-F5344CB8AC3E}">
        <p14:creationId xmlns:p14="http://schemas.microsoft.com/office/powerpoint/2010/main" val="48895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achieve this by helping each juvenile to become knowledgeable about the delinquency process and their legal situation to ensure appropriate due process.</a:t>
            </a:r>
          </a:p>
        </p:txBody>
      </p:sp>
      <p:sp>
        <p:nvSpPr>
          <p:cNvPr id="4" name="Slide Number Placeholder 3"/>
          <p:cNvSpPr>
            <a:spLocks noGrp="1"/>
          </p:cNvSpPr>
          <p:nvPr>
            <p:ph type="sldNum" sz="quarter" idx="5"/>
          </p:nvPr>
        </p:nvSpPr>
        <p:spPr/>
        <p:txBody>
          <a:bodyPr/>
          <a:lstStyle/>
          <a:p>
            <a:fld id="{AD815096-D4F6-4D70-B23C-C8E32BF32009}" type="slidenum">
              <a:rPr lang="en-US" smtClean="0"/>
              <a:t>24</a:t>
            </a:fld>
            <a:endParaRPr lang="en-US"/>
          </a:p>
        </p:txBody>
      </p:sp>
    </p:spTree>
    <p:extLst>
      <p:ext uri="{BB962C8B-B14F-4D97-AF65-F5344CB8AC3E}">
        <p14:creationId xmlns:p14="http://schemas.microsoft.com/office/powerpoint/2010/main" val="140806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11111"/>
                </a:solidFill>
                <a:effectLst/>
              </a:rPr>
              <a:t>Not based on psychiatric models and diagnostic criteria, but understanding another’s situation empathetically through the shared experience of emotional and psychological pain.</a:t>
            </a:r>
          </a:p>
          <a:p>
            <a:endParaRPr lang="en-US" dirty="0"/>
          </a:p>
        </p:txBody>
      </p:sp>
      <p:sp>
        <p:nvSpPr>
          <p:cNvPr id="4" name="Slide Number Placeholder 3"/>
          <p:cNvSpPr>
            <a:spLocks noGrp="1"/>
          </p:cNvSpPr>
          <p:nvPr>
            <p:ph type="sldNum" sz="quarter" idx="5"/>
          </p:nvPr>
        </p:nvSpPr>
        <p:spPr/>
        <p:txBody>
          <a:bodyPr/>
          <a:lstStyle/>
          <a:p>
            <a:fld id="{AD815096-D4F6-4D70-B23C-C8E32BF32009}" type="slidenum">
              <a:rPr lang="en-US" smtClean="0"/>
              <a:t>34</a:t>
            </a:fld>
            <a:endParaRPr lang="en-US"/>
          </a:p>
        </p:txBody>
      </p:sp>
    </p:spTree>
    <p:extLst>
      <p:ext uri="{BB962C8B-B14F-4D97-AF65-F5344CB8AC3E}">
        <p14:creationId xmlns:p14="http://schemas.microsoft.com/office/powerpoint/2010/main" val="148127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D088C396-DED4-4069-895C-D0A2D0644C9E}" type="slidenum">
              <a:rPr lang="en-US" smtClean="0"/>
              <a:t>‹#›</a:t>
            </a:fld>
            <a:endParaRPr lang="en-US"/>
          </a:p>
        </p:txBody>
      </p:sp>
    </p:spTree>
    <p:extLst>
      <p:ext uri="{BB962C8B-B14F-4D97-AF65-F5344CB8AC3E}">
        <p14:creationId xmlns:p14="http://schemas.microsoft.com/office/powerpoint/2010/main" val="372644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D088C396-DED4-4069-895C-D0A2D0644C9E}" type="slidenum">
              <a:rPr lang="en-US" smtClean="0"/>
              <a:t>‹#›</a:t>
            </a:fld>
            <a:endParaRPr lang="en-US"/>
          </a:p>
        </p:txBody>
      </p:sp>
    </p:spTree>
    <p:extLst>
      <p:ext uri="{BB962C8B-B14F-4D97-AF65-F5344CB8AC3E}">
        <p14:creationId xmlns:p14="http://schemas.microsoft.com/office/powerpoint/2010/main" val="141876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D088C396-DED4-4069-895C-D0A2D0644C9E}" type="slidenum">
              <a:rPr lang="en-US" smtClean="0"/>
              <a:t>‹#›</a:t>
            </a:fld>
            <a:endParaRPr lang="en-US"/>
          </a:p>
        </p:txBody>
      </p:sp>
    </p:spTree>
    <p:extLst>
      <p:ext uri="{BB962C8B-B14F-4D97-AF65-F5344CB8AC3E}">
        <p14:creationId xmlns:p14="http://schemas.microsoft.com/office/powerpoint/2010/main" val="345766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D088C396-DED4-4069-895C-D0A2D0644C9E}"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110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D088C396-DED4-4069-895C-D0A2D0644C9E}"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40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D088C396-DED4-4069-895C-D0A2D0644C9E}"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62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A1F1D693-06CE-45CE-860C-E993FDCE2AC0}" type="datetimeFigureOut">
              <a:rPr lang="en-US" smtClean="0"/>
              <a:t>5/31/2023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D088C396-DED4-4069-895C-D0A2D0644C9E}" type="slidenum">
              <a:rPr lang="en-US" smtClean="0"/>
              <a:t>‹#›</a:t>
            </a:fld>
            <a:endParaRPr lang="en-US"/>
          </a:p>
        </p:txBody>
      </p:sp>
    </p:spTree>
    <p:extLst>
      <p:ext uri="{BB962C8B-B14F-4D97-AF65-F5344CB8AC3E}">
        <p14:creationId xmlns:p14="http://schemas.microsoft.com/office/powerpoint/2010/main" val="166928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1F1D693-06CE-45CE-860C-E993FDCE2AC0}" type="datetimeFigureOut">
              <a:rPr lang="en-US" smtClean="0"/>
              <a:t>5/31/2023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D088C396-DED4-4069-895C-D0A2D0644C9E}" type="slidenum">
              <a:rPr lang="en-US" smtClean="0"/>
              <a:t>‹#›</a:t>
            </a:fld>
            <a:endParaRPr lang="en-US"/>
          </a:p>
        </p:txBody>
      </p:sp>
    </p:spTree>
    <p:extLst>
      <p:ext uri="{BB962C8B-B14F-4D97-AF65-F5344CB8AC3E}">
        <p14:creationId xmlns:p14="http://schemas.microsoft.com/office/powerpoint/2010/main" val="43422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disabilityrightsflorida.org/contact/select_form/select_for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isabilityrightsflorida.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disabilityrightsflorida.org/Survey"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s://ahca.myflorida.com/health-care-policy-and-oversight/bureau-of-health-facility-regulation/hospital-outpatient-services-unit/crisis-stabilization-units" TargetMode="External"/><Relationship Id="rId3" Type="http://schemas.openxmlformats.org/officeDocument/2006/relationships/hyperlink" Target="https://www.myflfamilies.com/services/substance-abuse-and-mental-health/adult-mental-health" TargetMode="External"/><Relationship Id="rId7" Type="http://schemas.openxmlformats.org/officeDocument/2006/relationships/hyperlink" Target="https://www.myflfamilies.com/crisis-services" TargetMode="External"/><Relationship Id="rId2" Type="http://schemas.openxmlformats.org/officeDocument/2006/relationships/hyperlink" Target="https://www.myflfamilies.com/services/substance-abuse-and-mental-health" TargetMode="External"/><Relationship Id="rId1" Type="http://schemas.openxmlformats.org/officeDocument/2006/relationships/slideLayout" Target="../slideLayouts/slideLayout3.xml"/><Relationship Id="rId6" Type="http://schemas.openxmlformats.org/officeDocument/2006/relationships/hyperlink" Target="https://www.cms.gov/Medicare/Provider-Enrollment-and-Certification/CertificationandComplianc/CommunityHealthCenters" TargetMode="External"/><Relationship Id="rId5" Type="http://schemas.openxmlformats.org/officeDocument/2006/relationships/hyperlink" Target="https://www.myflfamilies.com/services/substance-abuse-and-mental-health/samh-providers/managing-entities" TargetMode="External"/><Relationship Id="rId4" Type="http://schemas.openxmlformats.org/officeDocument/2006/relationships/hyperlink" Target="https://www.myflfamilies.com/services/substance-abuse-and-mental-health/childrens-mental-health-progra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ahca.myflorida.com/health-care-policy-and-oversight/bureau-of-health-facility-regulation/hospital-outpatient-services-unit/crisis-stabilization-units" TargetMode="External"/><Relationship Id="rId2" Type="http://schemas.openxmlformats.org/officeDocument/2006/relationships/hyperlink" Target="https://www.myflfamilies.com/services/substance-abuse-and-mental-health/substance-abuse-mental-health-treatment-services-and-1-1" TargetMode="External"/><Relationship Id="rId1" Type="http://schemas.openxmlformats.org/officeDocument/2006/relationships/slideLayout" Target="../slideLayouts/slideLayout3.xml"/><Relationship Id="rId6" Type="http://schemas.openxmlformats.org/officeDocument/2006/relationships/hyperlink" Target="https://www2.myflfamilies.com/service-programs/samh/adult-mental-health/sos/treatment.shtml" TargetMode="External"/><Relationship Id="rId5" Type="http://schemas.openxmlformats.org/officeDocument/2006/relationships/hyperlink" Target="https://www2.myflfamilies.com/service-programs/samh/juvenile-incompetent-to-proceed/" TargetMode="External"/><Relationship Id="rId4" Type="http://schemas.openxmlformats.org/officeDocument/2006/relationships/hyperlink" Target="https://www.flrules.org/gateway/readFile.asp?sid=0&amp;tid=20227136&amp;type=1&amp;file=65E-12.103.doc"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2.myflfamilies.com/service-programs/samh/managing-entities/2022/IncDocs/Guidance%2034%20MRT%202021%2008%2001.pdf" TargetMode="External"/><Relationship Id="rId7" Type="http://schemas.openxmlformats.org/officeDocument/2006/relationships/hyperlink" Target="https://www2.myflfamilies.com/service-programs/samh/adult-mental-health/sos/support.shtml" TargetMode="External"/><Relationship Id="rId2" Type="http://schemas.openxmlformats.org/officeDocument/2006/relationships/hyperlink" Target="https://www.ncbi.nlm.nih.gov/pmc/articles/PMC4471983/" TargetMode="External"/><Relationship Id="rId1" Type="http://schemas.openxmlformats.org/officeDocument/2006/relationships/slideLayout" Target="../slideLayouts/slideLayout3.xml"/><Relationship Id="rId6" Type="http://schemas.openxmlformats.org/officeDocument/2006/relationships/hyperlink" Target="https://flcertificationboard.org/certifications/certified-recovery-peers-specialist/" TargetMode="External"/><Relationship Id="rId5" Type="http://schemas.openxmlformats.org/officeDocument/2006/relationships/hyperlink" Target="https://www.peersupportfl.org/who-we-serve/peer-specialists/" TargetMode="External"/><Relationship Id="rId4" Type="http://schemas.openxmlformats.org/officeDocument/2006/relationships/hyperlink" Target="https://www.nimh.nih.gov/health/topics/schizophrenia/raise/what-is-coordinated-specialty-care-cs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ainesvillerespite.org/what-we-offer" TargetMode="External"/><Relationship Id="rId2" Type="http://schemas.openxmlformats.org/officeDocument/2006/relationships/hyperlink" Target="https://clubhouse-intl.org/what-we-do/what-clubhouses-do/" TargetMode="External"/><Relationship Id="rId1" Type="http://schemas.openxmlformats.org/officeDocument/2006/relationships/slideLayout" Target="../slideLayouts/slideLayout3.xml"/><Relationship Id="rId5" Type="http://schemas.openxmlformats.org/officeDocument/2006/relationships/hyperlink" Target="https://www2.myflfamilies.com/service-programs/samh/managing-entities/2022/IncDocs/Guidance%2021%20Housing%202020%2007%2001.pdf" TargetMode="External"/><Relationship Id="rId4" Type="http://schemas.openxmlformats.org/officeDocument/2006/relationships/hyperlink" Target="https://warmlin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B9A1-B028-4819-A5E8-CBEBD13102BA}"/>
              </a:ext>
            </a:extLst>
          </p:cNvPr>
          <p:cNvSpPr>
            <a:spLocks noGrp="1"/>
          </p:cNvSpPr>
          <p:nvPr>
            <p:ph type="ctrTitle"/>
          </p:nvPr>
        </p:nvSpPr>
        <p:spPr/>
        <p:txBody>
          <a:bodyPr>
            <a:normAutofit fontScale="90000"/>
          </a:bodyPr>
          <a:lstStyle/>
          <a:p>
            <a:r>
              <a:rPr lang="en-US" dirty="0"/>
              <a:t>Understanding Florida’s Mental Health System</a:t>
            </a:r>
          </a:p>
        </p:txBody>
      </p:sp>
      <p:sp>
        <p:nvSpPr>
          <p:cNvPr id="3" name="Subtitle 2">
            <a:extLst>
              <a:ext uri="{FF2B5EF4-FFF2-40B4-BE49-F238E27FC236}">
                <a16:creationId xmlns:a16="http://schemas.microsoft.com/office/drawing/2014/main" id="{604854FE-8D4C-4BD8-A58A-4AA1412366B4}"/>
              </a:ext>
            </a:extLst>
          </p:cNvPr>
          <p:cNvSpPr>
            <a:spLocks noGrp="1"/>
          </p:cNvSpPr>
          <p:nvPr>
            <p:ph type="subTitle" idx="1"/>
          </p:nvPr>
        </p:nvSpPr>
        <p:spPr/>
        <p:txBody>
          <a:bodyPr>
            <a:normAutofit fontScale="62500" lnSpcReduction="20000"/>
          </a:bodyPr>
          <a:lstStyle/>
          <a:p>
            <a:r>
              <a:rPr lang="en-US" dirty="0"/>
              <a:t>Presented by:</a:t>
            </a:r>
          </a:p>
          <a:p>
            <a:r>
              <a:rPr lang="en-US" dirty="0"/>
              <a:t>Aaron Victoria, Advocate-Investigator/PAIMI Program Coordinator</a:t>
            </a:r>
          </a:p>
          <a:p>
            <a:r>
              <a:rPr lang="en-US" dirty="0"/>
              <a:t>Curtis </a:t>
            </a:r>
            <a:r>
              <a:rPr lang="en-US" dirty="0" err="1"/>
              <a:t>Filaroski</a:t>
            </a:r>
            <a:r>
              <a:rPr lang="en-US" dirty="0"/>
              <a:t>, Senior Staff Attorney</a:t>
            </a:r>
          </a:p>
        </p:txBody>
      </p:sp>
    </p:spTree>
    <p:extLst>
      <p:ext uri="{BB962C8B-B14F-4D97-AF65-F5344CB8AC3E}">
        <p14:creationId xmlns:p14="http://schemas.microsoft.com/office/powerpoint/2010/main" val="3440355112"/>
      </p:ext>
    </p:extLst>
  </p:cSld>
  <p:clrMapOvr>
    <a:masterClrMapping/>
  </p:clrMapOvr>
  <mc:AlternateContent xmlns:mc="http://schemas.openxmlformats.org/markup-compatibility/2006" xmlns:p14="http://schemas.microsoft.com/office/powerpoint/2010/main">
    <mc:Choice Requires="p14">
      <p:transition spd="slow" p14:dur="2000" advTm="10174"/>
    </mc:Choice>
    <mc:Fallback xmlns="">
      <p:transition spd="slow" advTm="101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D608EF8-1D96-8970-DCF2-42F9A1CC296C}"/>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377928" y="1357204"/>
            <a:ext cx="5169834" cy="5499824"/>
          </a:xfrm>
          <a:noFill/>
        </p:spPr>
      </p:pic>
      <p:sp>
        <p:nvSpPr>
          <p:cNvPr id="2" name="Title 1">
            <a:extLst>
              <a:ext uri="{FF2B5EF4-FFF2-40B4-BE49-F238E27FC236}">
                <a16:creationId xmlns:a16="http://schemas.microsoft.com/office/drawing/2014/main" id="{1D547DF2-F0A3-4604-B19F-D9C7D6F2DB68}"/>
              </a:ext>
            </a:extLst>
          </p:cNvPr>
          <p:cNvSpPr>
            <a:spLocks noGrp="1"/>
          </p:cNvSpPr>
          <p:nvPr>
            <p:ph type="title"/>
          </p:nvPr>
        </p:nvSpPr>
        <p:spPr/>
        <p:txBody>
          <a:bodyPr/>
          <a:lstStyle/>
          <a:p>
            <a:r>
              <a:rPr lang="en-US" dirty="0"/>
              <a:t>Managing Entities (2 of 3)</a:t>
            </a:r>
          </a:p>
        </p:txBody>
      </p:sp>
      <p:sp>
        <p:nvSpPr>
          <p:cNvPr id="7" name="Text Placeholder 3">
            <a:extLst>
              <a:ext uri="{FF2B5EF4-FFF2-40B4-BE49-F238E27FC236}">
                <a16:creationId xmlns:a16="http://schemas.microsoft.com/office/drawing/2014/main" id="{ADEF934C-57FF-0F7B-7232-310A29B53D8E}"/>
              </a:ext>
            </a:extLst>
          </p:cNvPr>
          <p:cNvSpPr txBox="1">
            <a:spLocks/>
          </p:cNvSpPr>
          <p:nvPr/>
        </p:nvSpPr>
        <p:spPr>
          <a:xfrm>
            <a:off x="692006" y="1607127"/>
            <a:ext cx="5076894" cy="5010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solidFill>
                  <a:srgbClr val="000000"/>
                </a:solidFill>
              </a:rPr>
              <a:t>7 MEs in Florida:</a:t>
            </a:r>
          </a:p>
          <a:p>
            <a:r>
              <a:rPr lang="en-US" dirty="0">
                <a:solidFill>
                  <a:srgbClr val="000000"/>
                </a:solidFill>
              </a:rPr>
              <a:t>Big Bend Community Based Care, Inc. d/b/a NWF Health Network (Blue)</a:t>
            </a:r>
          </a:p>
          <a:p>
            <a:r>
              <a:rPr lang="en-US" dirty="0">
                <a:solidFill>
                  <a:srgbClr val="000000"/>
                </a:solidFill>
              </a:rPr>
              <a:t>Broward Behavioral Health Coalition (Purple)</a:t>
            </a:r>
          </a:p>
          <a:p>
            <a:r>
              <a:rPr lang="en-US" dirty="0">
                <a:solidFill>
                  <a:srgbClr val="000000"/>
                </a:solidFill>
              </a:rPr>
              <a:t>Central Florida Behavioral Health Network, Inc. (Dark Red) </a:t>
            </a:r>
          </a:p>
          <a:p>
            <a:r>
              <a:rPr lang="en-US" dirty="0">
                <a:solidFill>
                  <a:srgbClr val="000000"/>
                </a:solidFill>
              </a:rPr>
              <a:t>Central Florida Cares Health System (Orange)</a:t>
            </a:r>
          </a:p>
          <a:p>
            <a:r>
              <a:rPr lang="en-US" dirty="0">
                <a:solidFill>
                  <a:srgbClr val="000000"/>
                </a:solidFill>
              </a:rPr>
              <a:t>Lutheran Services Florida (Yellow) </a:t>
            </a:r>
          </a:p>
          <a:p>
            <a:r>
              <a:rPr lang="en-US" dirty="0">
                <a:solidFill>
                  <a:srgbClr val="000000"/>
                </a:solidFill>
              </a:rPr>
              <a:t>South Florida Behavioral Health Network, Inc. d/b/a Thriving Mind South Florida (Tan) </a:t>
            </a:r>
          </a:p>
          <a:p>
            <a:r>
              <a:rPr lang="en-US" dirty="0">
                <a:solidFill>
                  <a:srgbClr val="000000"/>
                </a:solidFill>
              </a:rPr>
              <a:t>Southeast Florida Behavioral Health Network (Pink)   </a:t>
            </a:r>
          </a:p>
        </p:txBody>
      </p:sp>
    </p:spTree>
    <p:extLst>
      <p:ext uri="{BB962C8B-B14F-4D97-AF65-F5344CB8AC3E}">
        <p14:creationId xmlns:p14="http://schemas.microsoft.com/office/powerpoint/2010/main" val="2693406788"/>
      </p:ext>
    </p:extLst>
  </p:cSld>
  <p:clrMapOvr>
    <a:masterClrMapping/>
  </p:clrMapOvr>
  <mc:AlternateContent xmlns:mc="http://schemas.openxmlformats.org/markup-compatibility/2006" xmlns:p14="http://schemas.microsoft.com/office/powerpoint/2010/main">
    <mc:Choice Requires="p14">
      <p:transition spd="slow" p14:dur="2000" advTm="47637"/>
    </mc:Choice>
    <mc:Fallback xmlns="">
      <p:transition spd="slow" advTm="476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7DF2-F0A3-4604-B19F-D9C7D6F2DB68}"/>
              </a:ext>
            </a:extLst>
          </p:cNvPr>
          <p:cNvSpPr>
            <a:spLocks noGrp="1"/>
          </p:cNvSpPr>
          <p:nvPr>
            <p:ph type="title"/>
          </p:nvPr>
        </p:nvSpPr>
        <p:spPr/>
        <p:txBody>
          <a:bodyPr/>
          <a:lstStyle/>
          <a:p>
            <a:r>
              <a:rPr lang="en-US" dirty="0"/>
              <a:t>Managing Entities (3 of 3)</a:t>
            </a:r>
          </a:p>
        </p:txBody>
      </p:sp>
      <p:sp>
        <p:nvSpPr>
          <p:cNvPr id="3" name="Content Placeholder 2">
            <a:extLst>
              <a:ext uri="{FF2B5EF4-FFF2-40B4-BE49-F238E27FC236}">
                <a16:creationId xmlns:a16="http://schemas.microsoft.com/office/drawing/2014/main" id="{14E09D46-5157-4B8B-B2F6-B4A3B3C129BC}"/>
              </a:ext>
            </a:extLst>
          </p:cNvPr>
          <p:cNvSpPr>
            <a:spLocks noGrp="1"/>
          </p:cNvSpPr>
          <p:nvPr>
            <p:ph idx="1"/>
          </p:nvPr>
        </p:nvSpPr>
        <p:spPr>
          <a:xfrm>
            <a:off x="838200" y="1620704"/>
            <a:ext cx="5913582" cy="4351338"/>
          </a:xfrm>
        </p:spPr>
        <p:txBody>
          <a:bodyPr/>
          <a:lstStyle/>
          <a:p>
            <a:r>
              <a:rPr lang="en-US" dirty="0"/>
              <a:t>Do not provide direct services, but tailor DCF funding to meet the needs of their specific region of the State.</a:t>
            </a:r>
          </a:p>
          <a:p>
            <a:endParaRPr lang="en-US" dirty="0"/>
          </a:p>
          <a:p>
            <a:r>
              <a:rPr lang="en-US" dirty="0"/>
              <a:t>Contract with service providers in the community. </a:t>
            </a:r>
          </a:p>
          <a:p>
            <a:endParaRPr lang="en-US" dirty="0"/>
          </a:p>
          <a:p>
            <a:r>
              <a:rPr lang="en-US" dirty="0"/>
              <a:t>Responsible for oversight of those service providers.   </a:t>
            </a:r>
          </a:p>
          <a:p>
            <a:pPr marL="0" indent="0">
              <a:buNone/>
            </a:pPr>
            <a:endParaRPr lang="en-US" dirty="0"/>
          </a:p>
          <a:p>
            <a:pPr marL="0" indent="0">
              <a:buNone/>
            </a:pPr>
            <a:r>
              <a:rPr lang="en-US" dirty="0"/>
              <a:t>(3, 4)</a:t>
            </a:r>
          </a:p>
        </p:txBody>
      </p:sp>
      <p:grpSp>
        <p:nvGrpSpPr>
          <p:cNvPr id="7" name="Group 6" descr="A graphic that shows how DCF works with Managing Entities to identify region-specific needs and contract with service providers.">
            <a:extLst>
              <a:ext uri="{FF2B5EF4-FFF2-40B4-BE49-F238E27FC236}">
                <a16:creationId xmlns:a16="http://schemas.microsoft.com/office/drawing/2014/main" id="{2C6EEC88-70D5-529F-650D-20E08F360BE2}"/>
              </a:ext>
            </a:extLst>
          </p:cNvPr>
          <p:cNvGrpSpPr/>
          <p:nvPr/>
        </p:nvGrpSpPr>
        <p:grpSpPr>
          <a:xfrm>
            <a:off x="5601843" y="1597240"/>
            <a:ext cx="7458371" cy="4684889"/>
            <a:chOff x="5601843" y="1597240"/>
            <a:chExt cx="7458371" cy="4684889"/>
          </a:xfrm>
        </p:grpSpPr>
        <p:sp>
          <p:nvSpPr>
            <p:cNvPr id="5" name="TextBox 4">
              <a:extLst>
                <a:ext uri="{FF2B5EF4-FFF2-40B4-BE49-F238E27FC236}">
                  <a16:creationId xmlns:a16="http://schemas.microsoft.com/office/drawing/2014/main" id="{3DE238A1-2FF9-F1CE-0C17-8A9F82A7DA78}"/>
                </a:ext>
              </a:extLst>
            </p:cNvPr>
            <p:cNvSpPr txBox="1"/>
            <p:nvPr/>
          </p:nvSpPr>
          <p:spPr>
            <a:xfrm>
              <a:off x="7019636" y="1764156"/>
              <a:ext cx="4886037" cy="800219"/>
            </a:xfrm>
            <a:prstGeom prst="rect">
              <a:avLst/>
            </a:prstGeom>
            <a:noFill/>
          </p:spPr>
          <p:txBody>
            <a:bodyPr wrap="square" rtlCol="0">
              <a:spAutoFit/>
            </a:bodyPr>
            <a:lstStyle/>
            <a:p>
              <a:pPr algn="ctr"/>
              <a:r>
                <a:rPr lang="en-US" sz="2800" dirty="0"/>
                <a:t>DCF</a:t>
              </a:r>
              <a:endParaRPr lang="en-US" dirty="0"/>
            </a:p>
            <a:p>
              <a:pPr algn="ctr"/>
              <a:endParaRPr lang="en-US" dirty="0"/>
            </a:p>
          </p:txBody>
        </p:sp>
        <p:sp>
          <p:nvSpPr>
            <p:cNvPr id="6" name="Arrow: Down 5">
              <a:extLst>
                <a:ext uri="{FF2B5EF4-FFF2-40B4-BE49-F238E27FC236}">
                  <a16:creationId xmlns:a16="http://schemas.microsoft.com/office/drawing/2014/main" id="{E906A3E8-69FA-CD9A-B31D-7F96F93E56B0}"/>
                </a:ext>
              </a:extLst>
            </p:cNvPr>
            <p:cNvSpPr/>
            <p:nvPr/>
          </p:nvSpPr>
          <p:spPr>
            <a:xfrm>
              <a:off x="9337963" y="2344006"/>
              <a:ext cx="249382" cy="98769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428E44-BB40-06E8-25E1-A8DF40409856}"/>
                </a:ext>
              </a:extLst>
            </p:cNvPr>
            <p:cNvSpPr txBox="1"/>
            <p:nvPr/>
          </p:nvSpPr>
          <p:spPr>
            <a:xfrm>
              <a:off x="7038108" y="3416300"/>
              <a:ext cx="4886037" cy="800219"/>
            </a:xfrm>
            <a:prstGeom prst="rect">
              <a:avLst/>
            </a:prstGeom>
            <a:noFill/>
          </p:spPr>
          <p:txBody>
            <a:bodyPr wrap="square" rtlCol="0">
              <a:spAutoFit/>
            </a:bodyPr>
            <a:lstStyle/>
            <a:p>
              <a:pPr algn="ctr"/>
              <a:r>
                <a:rPr lang="en-US" sz="2800" dirty="0"/>
                <a:t>Managing Entity</a:t>
              </a:r>
            </a:p>
            <a:p>
              <a:pPr algn="ctr"/>
              <a:endParaRPr lang="en-US" dirty="0"/>
            </a:p>
          </p:txBody>
        </p:sp>
        <p:sp>
          <p:nvSpPr>
            <p:cNvPr id="11" name="Arrow: Down 10">
              <a:extLst>
                <a:ext uri="{FF2B5EF4-FFF2-40B4-BE49-F238E27FC236}">
                  <a16:creationId xmlns:a16="http://schemas.microsoft.com/office/drawing/2014/main" id="{F57872C9-3EE5-4B6C-3AFC-1E112610725A}"/>
                </a:ext>
              </a:extLst>
            </p:cNvPr>
            <p:cNvSpPr/>
            <p:nvPr/>
          </p:nvSpPr>
          <p:spPr>
            <a:xfrm rot="19406836">
              <a:off x="9790542" y="3988385"/>
              <a:ext cx="249382" cy="98769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EAB2FFB-B422-84E5-00AD-1498CEB129D2}"/>
                </a:ext>
              </a:extLst>
            </p:cNvPr>
            <p:cNvSpPr/>
            <p:nvPr/>
          </p:nvSpPr>
          <p:spPr>
            <a:xfrm rot="2221037">
              <a:off x="8857678" y="3988386"/>
              <a:ext cx="249382" cy="98769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69B675-05C4-5B1C-7537-509E3D4C45FE}"/>
                </a:ext>
              </a:extLst>
            </p:cNvPr>
            <p:cNvSpPr txBox="1"/>
            <p:nvPr/>
          </p:nvSpPr>
          <p:spPr>
            <a:xfrm>
              <a:off x="5601843" y="4989467"/>
              <a:ext cx="4886037" cy="1292662"/>
            </a:xfrm>
            <a:prstGeom prst="rect">
              <a:avLst/>
            </a:prstGeom>
            <a:noFill/>
          </p:spPr>
          <p:txBody>
            <a:bodyPr wrap="square" rtlCol="0">
              <a:spAutoFit/>
            </a:bodyPr>
            <a:lstStyle/>
            <a:p>
              <a:pPr algn="ctr"/>
              <a:r>
                <a:rPr lang="en-US" sz="2000" dirty="0"/>
                <a:t>Identify </a:t>
              </a:r>
            </a:p>
            <a:p>
              <a:pPr algn="ctr"/>
              <a:r>
                <a:rPr lang="en-US" sz="2000" dirty="0"/>
                <a:t>Region-specific </a:t>
              </a:r>
            </a:p>
            <a:p>
              <a:pPr algn="ctr"/>
              <a:r>
                <a:rPr lang="en-US" sz="2000" dirty="0"/>
                <a:t>needs</a:t>
              </a:r>
            </a:p>
            <a:p>
              <a:pPr algn="ctr"/>
              <a:endParaRPr lang="en-US" dirty="0"/>
            </a:p>
          </p:txBody>
        </p:sp>
        <p:sp>
          <p:nvSpPr>
            <p:cNvPr id="14" name="TextBox 13">
              <a:extLst>
                <a:ext uri="{FF2B5EF4-FFF2-40B4-BE49-F238E27FC236}">
                  <a16:creationId xmlns:a16="http://schemas.microsoft.com/office/drawing/2014/main" id="{EE4F0A5C-14EA-D918-5880-73FA9C015C25}"/>
                </a:ext>
              </a:extLst>
            </p:cNvPr>
            <p:cNvSpPr txBox="1"/>
            <p:nvPr/>
          </p:nvSpPr>
          <p:spPr>
            <a:xfrm>
              <a:off x="8174177" y="4986450"/>
              <a:ext cx="4886037" cy="1292662"/>
            </a:xfrm>
            <a:prstGeom prst="rect">
              <a:avLst/>
            </a:prstGeom>
            <a:noFill/>
          </p:spPr>
          <p:txBody>
            <a:bodyPr wrap="square" rtlCol="0">
              <a:spAutoFit/>
            </a:bodyPr>
            <a:lstStyle/>
            <a:p>
              <a:pPr algn="ctr"/>
              <a:r>
                <a:rPr lang="en-US" sz="2000" dirty="0"/>
                <a:t>Contract</a:t>
              </a:r>
            </a:p>
            <a:p>
              <a:pPr algn="ctr"/>
              <a:r>
                <a:rPr lang="en-US" sz="2000" dirty="0"/>
                <a:t>Service Providers </a:t>
              </a:r>
            </a:p>
            <a:p>
              <a:pPr algn="ctr"/>
              <a:endParaRPr lang="en-US" sz="2000" dirty="0"/>
            </a:p>
            <a:p>
              <a:pPr algn="ctr"/>
              <a:endParaRPr lang="en-US" dirty="0"/>
            </a:p>
          </p:txBody>
        </p:sp>
        <p:sp>
          <p:nvSpPr>
            <p:cNvPr id="15" name="Rectangle 14">
              <a:extLst>
                <a:ext uri="{FF2B5EF4-FFF2-40B4-BE49-F238E27FC236}">
                  <a16:creationId xmlns:a16="http://schemas.microsoft.com/office/drawing/2014/main" id="{80A99D4D-E4A4-8A4D-9525-EBA28A4A7FDA}"/>
                </a:ext>
              </a:extLst>
            </p:cNvPr>
            <p:cNvSpPr/>
            <p:nvPr/>
          </p:nvSpPr>
          <p:spPr>
            <a:xfrm>
              <a:off x="7019636" y="1597240"/>
              <a:ext cx="4886037" cy="44987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165439"/>
      </p:ext>
    </p:extLst>
  </p:cSld>
  <p:clrMapOvr>
    <a:masterClrMapping/>
  </p:clrMapOvr>
  <mc:AlternateContent xmlns:mc="http://schemas.openxmlformats.org/markup-compatibility/2006" xmlns:p14="http://schemas.microsoft.com/office/powerpoint/2010/main">
    <mc:Choice Requires="p14">
      <p:transition spd="slow" p14:dur="2000" advTm="47637"/>
    </mc:Choice>
    <mc:Fallback xmlns="">
      <p:transition spd="slow" advTm="476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7E7C-EAB9-4C3B-8309-17529C15C2DF}"/>
              </a:ext>
            </a:extLst>
          </p:cNvPr>
          <p:cNvSpPr>
            <a:spLocks noGrp="1"/>
          </p:cNvSpPr>
          <p:nvPr>
            <p:ph type="ctrTitle"/>
          </p:nvPr>
        </p:nvSpPr>
        <p:spPr>
          <a:xfrm>
            <a:off x="549775" y="1533089"/>
            <a:ext cx="10072043" cy="1895911"/>
          </a:xfrm>
        </p:spPr>
        <p:txBody>
          <a:bodyPr>
            <a:noAutofit/>
          </a:bodyPr>
          <a:lstStyle/>
          <a:p>
            <a:br>
              <a:rPr lang="en-US" sz="3600" dirty="0"/>
            </a:br>
            <a:r>
              <a:rPr lang="en-US" sz="4000" dirty="0"/>
              <a:t>Types of Mental Health Treatment Programs in Florida’s Mental Health System:</a:t>
            </a:r>
            <a:br>
              <a:rPr lang="en-US" sz="3600" dirty="0"/>
            </a:br>
            <a:endParaRPr lang="en-US" sz="3600" dirty="0"/>
          </a:p>
        </p:txBody>
      </p:sp>
      <p:sp>
        <p:nvSpPr>
          <p:cNvPr id="3" name="Subtitle 2">
            <a:extLst>
              <a:ext uri="{FF2B5EF4-FFF2-40B4-BE49-F238E27FC236}">
                <a16:creationId xmlns:a16="http://schemas.microsoft.com/office/drawing/2014/main" id="{BA485D38-4525-40CA-B2E9-459520890C6B}"/>
              </a:ext>
            </a:extLst>
          </p:cNvPr>
          <p:cNvSpPr>
            <a:spLocks noGrp="1"/>
          </p:cNvSpPr>
          <p:nvPr>
            <p:ph type="subTitle" idx="1"/>
          </p:nvPr>
        </p:nvSpPr>
        <p:spPr>
          <a:xfrm>
            <a:off x="1818780" y="3083080"/>
            <a:ext cx="7534031" cy="2332141"/>
          </a:xfrm>
        </p:spPr>
        <p:txBody>
          <a:bodyPr>
            <a:normAutofit fontScale="25000" lnSpcReduction="20000"/>
          </a:bodyPr>
          <a:lstStyle/>
          <a:p>
            <a:pPr marL="457200" indent="-457200">
              <a:buFont typeface="Arial" panose="020B0604020202020204" pitchFamily="34" charset="0"/>
              <a:buChar char="•"/>
            </a:pPr>
            <a:r>
              <a:rPr lang="en-US" sz="8600" dirty="0"/>
              <a:t>Community mental health treatment centers</a:t>
            </a:r>
          </a:p>
          <a:p>
            <a:pPr marL="457200" indent="-457200">
              <a:buFont typeface="Arial" panose="020B0604020202020204" pitchFamily="34" charset="0"/>
              <a:buChar char="•"/>
            </a:pPr>
            <a:r>
              <a:rPr lang="en-US" sz="8600" dirty="0"/>
              <a:t>CSUs, SRTs, and State Hospitals</a:t>
            </a:r>
          </a:p>
          <a:p>
            <a:pPr marL="457200" indent="-457200">
              <a:buFont typeface="Arial" panose="020B0604020202020204" pitchFamily="34" charset="0"/>
              <a:buChar char="•"/>
            </a:pPr>
            <a:r>
              <a:rPr lang="en-US" sz="8600" dirty="0"/>
              <a:t>SIPPs and JITP</a:t>
            </a:r>
          </a:p>
          <a:p>
            <a:pPr marL="457200" indent="-457200">
              <a:buFont typeface="Arial" panose="020B0604020202020204" pitchFamily="34" charset="0"/>
              <a:buChar char="•"/>
            </a:pPr>
            <a:r>
              <a:rPr lang="en-US" sz="8600" dirty="0"/>
              <a:t>FACT, Mobile Response, and Coordinated Specialty Care Teams </a:t>
            </a:r>
          </a:p>
          <a:p>
            <a:endParaRPr lang="en-US" dirty="0"/>
          </a:p>
          <a:p>
            <a:endParaRPr lang="en-US" dirty="0"/>
          </a:p>
        </p:txBody>
      </p:sp>
    </p:spTree>
    <p:extLst>
      <p:ext uri="{BB962C8B-B14F-4D97-AF65-F5344CB8AC3E}">
        <p14:creationId xmlns:p14="http://schemas.microsoft.com/office/powerpoint/2010/main" val="190288340"/>
      </p:ext>
    </p:extLst>
  </p:cSld>
  <p:clrMapOvr>
    <a:masterClrMapping/>
  </p:clrMapOvr>
  <mc:AlternateContent xmlns:mc="http://schemas.openxmlformats.org/markup-compatibility/2006" xmlns:p14="http://schemas.microsoft.com/office/powerpoint/2010/main">
    <mc:Choice Requires="p14">
      <p:transition spd="slow" p14:dur="2000" advTm="45660"/>
    </mc:Choice>
    <mc:Fallback xmlns="">
      <p:transition spd="slow" advTm="456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05D-50EB-4385-B413-58F1AC0FDA5A}"/>
              </a:ext>
            </a:extLst>
          </p:cNvPr>
          <p:cNvSpPr>
            <a:spLocks noGrp="1"/>
          </p:cNvSpPr>
          <p:nvPr>
            <p:ph type="title"/>
          </p:nvPr>
        </p:nvSpPr>
        <p:spPr>
          <a:xfrm>
            <a:off x="570451" y="365125"/>
            <a:ext cx="10783349" cy="908783"/>
          </a:xfrm>
        </p:spPr>
        <p:txBody>
          <a:bodyPr>
            <a:noAutofit/>
          </a:bodyPr>
          <a:lstStyle/>
          <a:p>
            <a:r>
              <a:rPr lang="en-US" sz="4000" dirty="0"/>
              <a:t>Community Mental Health Centers</a:t>
            </a:r>
            <a:br>
              <a:rPr lang="en-US" sz="4000" dirty="0"/>
            </a:br>
            <a:r>
              <a:rPr lang="en-US" sz="4000" dirty="0"/>
              <a:t>(1 of 3)</a:t>
            </a:r>
          </a:p>
        </p:txBody>
      </p:sp>
      <p:sp>
        <p:nvSpPr>
          <p:cNvPr id="3" name="Content Placeholder 2">
            <a:extLst>
              <a:ext uri="{FF2B5EF4-FFF2-40B4-BE49-F238E27FC236}">
                <a16:creationId xmlns:a16="http://schemas.microsoft.com/office/drawing/2014/main" id="{A216E632-31B7-400F-83DA-6D28D727E1ED}"/>
              </a:ext>
            </a:extLst>
          </p:cNvPr>
          <p:cNvSpPr>
            <a:spLocks noGrp="1"/>
          </p:cNvSpPr>
          <p:nvPr>
            <p:ph idx="1"/>
          </p:nvPr>
        </p:nvSpPr>
        <p:spPr/>
        <p:txBody>
          <a:bodyPr/>
          <a:lstStyle/>
          <a:p>
            <a:pPr marL="0" indent="0" algn="ctr">
              <a:buNone/>
            </a:pPr>
            <a:endParaRPr lang="en-US" sz="2800" b="1" u="sng" dirty="0"/>
          </a:p>
          <a:p>
            <a:pPr marL="0" indent="0" algn="ctr">
              <a:buNone/>
            </a:pPr>
            <a:r>
              <a:rPr lang="en-US" sz="3600" u="sng" dirty="0"/>
              <a:t>Community Mental Health Centers (CMHC)</a:t>
            </a:r>
          </a:p>
          <a:p>
            <a:pPr marL="0" indent="0" algn="ctr">
              <a:buNone/>
            </a:pPr>
            <a:r>
              <a:rPr lang="en-US" dirty="0"/>
              <a:t>Community-based providers who are contracted by MEs and provide services directly to individuals. People who need services get them by going to the CMHCs.</a:t>
            </a:r>
          </a:p>
          <a:p>
            <a:pPr marL="0" indent="0" algn="ctr">
              <a:buNone/>
            </a:pPr>
            <a:endParaRPr lang="en-US" dirty="0"/>
          </a:p>
          <a:p>
            <a:pPr marL="0" indent="0" algn="ctr">
              <a:buNone/>
            </a:pPr>
            <a:endParaRPr lang="en-US" dirty="0"/>
          </a:p>
          <a:p>
            <a:pPr marL="0" indent="0" algn="ctr">
              <a:buNone/>
            </a:pPr>
            <a:r>
              <a:rPr lang="en-US" dirty="0"/>
              <a:t> </a:t>
            </a:r>
          </a:p>
          <a:p>
            <a:pPr marL="0" indent="0">
              <a:buNone/>
            </a:pPr>
            <a:r>
              <a:rPr lang="en-US" dirty="0"/>
              <a:t>(5, 6)</a:t>
            </a:r>
          </a:p>
          <a:p>
            <a:endParaRPr lang="en-US" dirty="0"/>
          </a:p>
        </p:txBody>
      </p:sp>
    </p:spTree>
    <p:extLst>
      <p:ext uri="{BB962C8B-B14F-4D97-AF65-F5344CB8AC3E}">
        <p14:creationId xmlns:p14="http://schemas.microsoft.com/office/powerpoint/2010/main" val="2565711973"/>
      </p:ext>
    </p:extLst>
  </p:cSld>
  <p:clrMapOvr>
    <a:masterClrMapping/>
  </p:clrMapOvr>
  <mc:AlternateContent xmlns:mc="http://schemas.openxmlformats.org/markup-compatibility/2006" xmlns:p14="http://schemas.microsoft.com/office/powerpoint/2010/main">
    <mc:Choice Requires="p14">
      <p:transition spd="slow" p14:dur="2000" advTm="41968"/>
    </mc:Choice>
    <mc:Fallback xmlns="">
      <p:transition spd="slow" advTm="419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8A7A-8873-492A-B7F7-9127F59EFF12}"/>
              </a:ext>
            </a:extLst>
          </p:cNvPr>
          <p:cNvSpPr>
            <a:spLocks noGrp="1"/>
          </p:cNvSpPr>
          <p:nvPr>
            <p:ph type="title"/>
          </p:nvPr>
        </p:nvSpPr>
        <p:spPr/>
        <p:txBody>
          <a:bodyPr>
            <a:noAutofit/>
          </a:bodyPr>
          <a:lstStyle/>
          <a:p>
            <a:r>
              <a:rPr lang="en-US" sz="4000" dirty="0"/>
              <a:t>Community Mental Health Centers</a:t>
            </a:r>
            <a:br>
              <a:rPr lang="en-US" sz="4000" dirty="0"/>
            </a:br>
            <a:r>
              <a:rPr lang="en-US" sz="4000" dirty="0"/>
              <a:t>(2 of 3)</a:t>
            </a:r>
          </a:p>
        </p:txBody>
      </p:sp>
      <p:sp>
        <p:nvSpPr>
          <p:cNvPr id="3" name="Content Placeholder 2">
            <a:extLst>
              <a:ext uri="{FF2B5EF4-FFF2-40B4-BE49-F238E27FC236}">
                <a16:creationId xmlns:a16="http://schemas.microsoft.com/office/drawing/2014/main" id="{D7FEFC88-79AA-4F01-93C6-23B74F4B7064}"/>
              </a:ext>
            </a:extLst>
          </p:cNvPr>
          <p:cNvSpPr>
            <a:spLocks noGrp="1"/>
          </p:cNvSpPr>
          <p:nvPr>
            <p:ph idx="1"/>
          </p:nvPr>
        </p:nvSpPr>
        <p:spPr/>
        <p:txBody>
          <a:bodyPr/>
          <a:lstStyle/>
          <a:p>
            <a:pPr marL="0" indent="0">
              <a:spcAft>
                <a:spcPts val="1200"/>
              </a:spcAft>
              <a:buNone/>
            </a:pPr>
            <a:r>
              <a:rPr lang="en-US" dirty="0"/>
              <a:t>Each CMHC reflects the special needs and resources of the community while providing, at least, the following essential services:</a:t>
            </a:r>
          </a:p>
          <a:p>
            <a:pPr marL="914400" lvl="1" indent="-457200">
              <a:buAutoNum type="arabicPeriod"/>
            </a:pPr>
            <a:r>
              <a:rPr lang="en-US" dirty="0"/>
              <a:t>In-patient services (such as crisis stabilization units)</a:t>
            </a:r>
          </a:p>
          <a:p>
            <a:pPr marL="914400" lvl="1" indent="-457200">
              <a:buAutoNum type="arabicPeriod"/>
            </a:pPr>
            <a:endParaRPr lang="en-US" dirty="0"/>
          </a:p>
          <a:p>
            <a:pPr marL="914400" lvl="1" indent="-457200">
              <a:buAutoNum type="arabicPeriod" startAt="2"/>
            </a:pPr>
            <a:r>
              <a:rPr lang="en-US" dirty="0"/>
              <a:t>Out-patient services (case management, counseling, etc.)</a:t>
            </a:r>
          </a:p>
          <a:p>
            <a:pPr marL="914400" lvl="1" indent="-457200">
              <a:buAutoNum type="arabicPeriod" startAt="2"/>
            </a:pPr>
            <a:endParaRPr lang="en-US" dirty="0"/>
          </a:p>
          <a:p>
            <a:pPr marL="914400" lvl="1" indent="-457200">
              <a:buAutoNum type="arabicPeriod" startAt="3"/>
            </a:pPr>
            <a:r>
              <a:rPr lang="en-US" dirty="0"/>
              <a:t>Day treatment (such as partial hospitalization-day care or night care)</a:t>
            </a:r>
          </a:p>
          <a:p>
            <a:pPr marL="914400" lvl="1" indent="-457200">
              <a:buAutoNum type="arabicPeriod" startAt="3"/>
            </a:pPr>
            <a:endParaRPr lang="en-US" dirty="0"/>
          </a:p>
          <a:p>
            <a:pPr marL="914400" lvl="1" indent="-457200">
              <a:buAutoNum type="arabicPeriod" startAt="4"/>
            </a:pPr>
            <a:r>
              <a:rPr lang="en-US" dirty="0"/>
              <a:t>Emergency services provided 24 hours per day</a:t>
            </a:r>
          </a:p>
          <a:p>
            <a:pPr marL="0" lvl="1" indent="0">
              <a:buNone/>
            </a:pPr>
            <a:endParaRPr lang="en-US" dirty="0"/>
          </a:p>
          <a:p>
            <a:pPr marL="0" lvl="1" indent="0">
              <a:buNone/>
            </a:pPr>
            <a:r>
              <a:rPr lang="en-US" sz="2400" dirty="0"/>
              <a:t>(5, 6)</a:t>
            </a:r>
          </a:p>
        </p:txBody>
      </p:sp>
    </p:spTree>
    <p:extLst>
      <p:ext uri="{BB962C8B-B14F-4D97-AF65-F5344CB8AC3E}">
        <p14:creationId xmlns:p14="http://schemas.microsoft.com/office/powerpoint/2010/main" val="2308543567"/>
      </p:ext>
    </p:extLst>
  </p:cSld>
  <p:clrMapOvr>
    <a:masterClrMapping/>
  </p:clrMapOvr>
  <mc:AlternateContent xmlns:mc="http://schemas.openxmlformats.org/markup-compatibility/2006" xmlns:p14="http://schemas.microsoft.com/office/powerpoint/2010/main">
    <mc:Choice Requires="p14">
      <p:transition spd="slow" p14:dur="2000" advTm="24112"/>
    </mc:Choice>
    <mc:Fallback xmlns="">
      <p:transition spd="slow" advTm="241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05D-50EB-4385-B413-58F1AC0FDA5A}"/>
              </a:ext>
            </a:extLst>
          </p:cNvPr>
          <p:cNvSpPr>
            <a:spLocks noGrp="1"/>
          </p:cNvSpPr>
          <p:nvPr>
            <p:ph type="title"/>
          </p:nvPr>
        </p:nvSpPr>
        <p:spPr>
          <a:xfrm>
            <a:off x="570451" y="365125"/>
            <a:ext cx="10783349" cy="908783"/>
          </a:xfrm>
        </p:spPr>
        <p:txBody>
          <a:bodyPr>
            <a:noAutofit/>
          </a:bodyPr>
          <a:lstStyle/>
          <a:p>
            <a:r>
              <a:rPr lang="en-US" sz="4000" dirty="0"/>
              <a:t>Community Mental Health Centers</a:t>
            </a:r>
            <a:br>
              <a:rPr lang="en-US" sz="4000" dirty="0"/>
            </a:br>
            <a:r>
              <a:rPr lang="en-US" sz="4000" dirty="0"/>
              <a:t>(3 of 3)</a:t>
            </a:r>
          </a:p>
        </p:txBody>
      </p:sp>
      <p:sp>
        <p:nvSpPr>
          <p:cNvPr id="3" name="Content Placeholder 2">
            <a:extLst>
              <a:ext uri="{FF2B5EF4-FFF2-40B4-BE49-F238E27FC236}">
                <a16:creationId xmlns:a16="http://schemas.microsoft.com/office/drawing/2014/main" id="{A216E632-31B7-400F-83DA-6D28D727E1ED}"/>
              </a:ext>
            </a:extLst>
          </p:cNvPr>
          <p:cNvSpPr>
            <a:spLocks noGrp="1"/>
          </p:cNvSpPr>
          <p:nvPr>
            <p:ph idx="1"/>
          </p:nvPr>
        </p:nvSpPr>
        <p:spPr/>
        <p:txBody>
          <a:bodyPr/>
          <a:lstStyle/>
          <a:p>
            <a:pPr marL="0" indent="0">
              <a:buNone/>
            </a:pPr>
            <a:r>
              <a:rPr lang="en-US" u="sng" dirty="0"/>
              <a:t>Some Benefits of CMHCs:</a:t>
            </a:r>
          </a:p>
          <a:p>
            <a:pPr marL="0" indent="0">
              <a:buNone/>
            </a:pPr>
            <a:endParaRPr lang="en-US" u="sng" dirty="0"/>
          </a:p>
          <a:p>
            <a:r>
              <a:rPr lang="en-US" dirty="0"/>
              <a:t>Provide a varied and comprehensive range of services near the patients' homes (locally).</a:t>
            </a:r>
          </a:p>
          <a:p>
            <a:r>
              <a:rPr lang="en-US" dirty="0"/>
              <a:t>Provide services to all persons regardless of ability to pay.</a:t>
            </a:r>
          </a:p>
          <a:p>
            <a:r>
              <a:rPr lang="en-US" dirty="0"/>
              <a:t>Permit a patient to transfer easily from one type of service to another as their needs change (continuity of care).</a:t>
            </a:r>
          </a:p>
          <a:p>
            <a:r>
              <a:rPr lang="en-US" dirty="0"/>
              <a:t>Strengthen community resources for the prevention of mental illness. </a:t>
            </a:r>
          </a:p>
          <a:p>
            <a:pPr marL="0" indent="0">
              <a:buNone/>
            </a:pPr>
            <a:endParaRPr lang="en-US" dirty="0"/>
          </a:p>
          <a:p>
            <a:pPr marL="0" indent="0">
              <a:buNone/>
            </a:pPr>
            <a:r>
              <a:rPr lang="en-US" dirty="0"/>
              <a:t>(5, 6)</a:t>
            </a:r>
          </a:p>
          <a:p>
            <a:endParaRPr lang="en-US" dirty="0"/>
          </a:p>
        </p:txBody>
      </p:sp>
    </p:spTree>
    <p:extLst>
      <p:ext uri="{BB962C8B-B14F-4D97-AF65-F5344CB8AC3E}">
        <p14:creationId xmlns:p14="http://schemas.microsoft.com/office/powerpoint/2010/main" val="4119523416"/>
      </p:ext>
    </p:extLst>
  </p:cSld>
  <p:clrMapOvr>
    <a:masterClrMapping/>
  </p:clrMapOvr>
  <mc:AlternateContent xmlns:mc="http://schemas.openxmlformats.org/markup-compatibility/2006" xmlns:p14="http://schemas.microsoft.com/office/powerpoint/2010/main">
    <mc:Choice Requires="p14">
      <p:transition spd="slow" p14:dur="2000" advTm="41968"/>
    </mc:Choice>
    <mc:Fallback xmlns="">
      <p:transition spd="slow" advTm="419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CD2B-36EB-4BA0-A3E4-87310A6A3AFF}"/>
              </a:ext>
            </a:extLst>
          </p:cNvPr>
          <p:cNvSpPr>
            <a:spLocks noGrp="1"/>
          </p:cNvSpPr>
          <p:nvPr>
            <p:ph type="title"/>
          </p:nvPr>
        </p:nvSpPr>
        <p:spPr/>
        <p:txBody>
          <a:bodyPr/>
          <a:lstStyle/>
          <a:p>
            <a:r>
              <a:rPr lang="en-US" dirty="0"/>
              <a:t>Receiving facilities (1 of 2)</a:t>
            </a:r>
          </a:p>
        </p:txBody>
      </p:sp>
      <p:sp>
        <p:nvSpPr>
          <p:cNvPr id="3" name="Content Placeholder 2">
            <a:extLst>
              <a:ext uri="{FF2B5EF4-FFF2-40B4-BE49-F238E27FC236}">
                <a16:creationId xmlns:a16="http://schemas.microsoft.com/office/drawing/2014/main" id="{670DED48-5C29-44D3-950A-24F988BA14C5}"/>
              </a:ext>
            </a:extLst>
          </p:cNvPr>
          <p:cNvSpPr>
            <a:spLocks noGrp="1"/>
          </p:cNvSpPr>
          <p:nvPr>
            <p:ph idx="1"/>
          </p:nvPr>
        </p:nvSpPr>
        <p:spPr>
          <a:xfrm>
            <a:off x="838200" y="1568741"/>
            <a:ext cx="10515600" cy="4428468"/>
          </a:xfrm>
        </p:spPr>
        <p:txBody>
          <a:bodyPr/>
          <a:lstStyle/>
          <a:p>
            <a:pPr marL="0" indent="0" algn="ctr">
              <a:buNone/>
            </a:pPr>
            <a:endParaRPr lang="en-US" sz="3600" u="sng" dirty="0"/>
          </a:p>
          <a:p>
            <a:pPr marL="0" indent="0" algn="ctr">
              <a:buNone/>
            </a:pPr>
            <a:r>
              <a:rPr lang="en-US" sz="3600" u="sng" dirty="0"/>
              <a:t>Receiving Facility</a:t>
            </a:r>
          </a:p>
          <a:p>
            <a:pPr marL="0" indent="0" algn="ctr">
              <a:buNone/>
            </a:pPr>
            <a:r>
              <a:rPr lang="en-US" b="0" i="0" dirty="0">
                <a:solidFill>
                  <a:srgbClr val="000000"/>
                </a:solidFill>
                <a:effectLst/>
                <a:latin typeface="Arial" panose="020B0604020202020204" pitchFamily="34" charset="0"/>
              </a:rPr>
              <a:t>A public or private facility or hospital designated by </a:t>
            </a:r>
            <a:r>
              <a:rPr lang="en-US" dirty="0">
                <a:solidFill>
                  <a:srgbClr val="000000"/>
                </a:solidFill>
                <a:latin typeface="Arial" panose="020B0604020202020204" pitchFamily="34" charset="0"/>
              </a:rPr>
              <a:t>DCF </a:t>
            </a:r>
            <a:r>
              <a:rPr lang="en-US" b="0" i="0" dirty="0">
                <a:solidFill>
                  <a:srgbClr val="000000"/>
                </a:solidFill>
                <a:effectLst/>
                <a:latin typeface="Arial" panose="020B0604020202020204" pitchFamily="34" charset="0"/>
              </a:rPr>
              <a:t>to receive and hold or refer, as appropriate, involuntary patients under emergency conditions for mental health or substance abuse evaluation and to provide treatment or transportation to the appropriate service provider. The term does not include a county jail.</a:t>
            </a:r>
            <a:br>
              <a:rPr lang="en-US" dirty="0"/>
            </a:br>
            <a:br>
              <a:rPr lang="en-US" dirty="0"/>
            </a:br>
            <a:r>
              <a:rPr lang="en-US" b="0" i="0" dirty="0">
                <a:solidFill>
                  <a:srgbClr val="000000"/>
                </a:solidFill>
                <a:effectLst/>
                <a:latin typeface="Arial" panose="020B0604020202020204" pitchFamily="34" charset="0"/>
              </a:rPr>
              <a:t>Fla. Stat. § 394.455</a:t>
            </a:r>
            <a:endParaRPr lang="en-US" dirty="0"/>
          </a:p>
        </p:txBody>
      </p:sp>
    </p:spTree>
    <p:extLst>
      <p:ext uri="{BB962C8B-B14F-4D97-AF65-F5344CB8AC3E}">
        <p14:creationId xmlns:p14="http://schemas.microsoft.com/office/powerpoint/2010/main" val="4187550091"/>
      </p:ext>
    </p:extLst>
  </p:cSld>
  <p:clrMapOvr>
    <a:masterClrMapping/>
  </p:clrMapOvr>
  <mc:AlternateContent xmlns:mc="http://schemas.openxmlformats.org/markup-compatibility/2006" xmlns:p14="http://schemas.microsoft.com/office/powerpoint/2010/main">
    <mc:Choice Requires="p14">
      <p:transition spd="slow" p14:dur="2000" advTm="42595"/>
    </mc:Choice>
    <mc:Fallback xmlns="">
      <p:transition spd="slow" advTm="425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CD2B-36EB-4BA0-A3E4-87310A6A3AFF}"/>
              </a:ext>
            </a:extLst>
          </p:cNvPr>
          <p:cNvSpPr>
            <a:spLocks noGrp="1"/>
          </p:cNvSpPr>
          <p:nvPr>
            <p:ph type="title"/>
          </p:nvPr>
        </p:nvSpPr>
        <p:spPr/>
        <p:txBody>
          <a:bodyPr/>
          <a:lstStyle/>
          <a:p>
            <a:r>
              <a:rPr lang="en-US" dirty="0"/>
              <a:t>Receiving facilities (2 of 2)</a:t>
            </a:r>
          </a:p>
        </p:txBody>
      </p:sp>
      <p:sp>
        <p:nvSpPr>
          <p:cNvPr id="3" name="Content Placeholder 2">
            <a:extLst>
              <a:ext uri="{FF2B5EF4-FFF2-40B4-BE49-F238E27FC236}">
                <a16:creationId xmlns:a16="http://schemas.microsoft.com/office/drawing/2014/main" id="{670DED48-5C29-44D3-950A-24F988BA14C5}"/>
              </a:ext>
            </a:extLst>
          </p:cNvPr>
          <p:cNvSpPr>
            <a:spLocks noGrp="1"/>
          </p:cNvSpPr>
          <p:nvPr>
            <p:ph idx="1"/>
          </p:nvPr>
        </p:nvSpPr>
        <p:spPr>
          <a:xfrm>
            <a:off x="838200" y="1568741"/>
            <a:ext cx="10515600" cy="4428468"/>
          </a:xfrm>
        </p:spPr>
        <p:txBody>
          <a:bodyPr/>
          <a:lstStyle/>
          <a:p>
            <a:r>
              <a:rPr lang="en-US" dirty="0"/>
              <a:t>Receive patients under emergency conditions for mental health or substance abuse evaluation. </a:t>
            </a:r>
          </a:p>
          <a:p>
            <a:r>
              <a:rPr lang="en-US" dirty="0"/>
              <a:t>Provide:</a:t>
            </a:r>
          </a:p>
          <a:p>
            <a:pPr marL="914400" lvl="1" indent="-457200">
              <a:buFont typeface="+mj-lt"/>
              <a:buAutoNum type="alphaLcParenR"/>
            </a:pPr>
            <a:r>
              <a:rPr lang="en-US" dirty="0"/>
              <a:t>evaluation and treatment, </a:t>
            </a:r>
            <a:r>
              <a:rPr lang="en-US" u="sng" dirty="0"/>
              <a:t>or</a:t>
            </a:r>
            <a:r>
              <a:rPr lang="en-US" dirty="0"/>
              <a:t> </a:t>
            </a:r>
          </a:p>
          <a:p>
            <a:pPr marL="914400" lvl="1" indent="-457200">
              <a:buFont typeface="+mj-lt"/>
              <a:buAutoNum type="alphaLcParenR"/>
            </a:pPr>
            <a:r>
              <a:rPr lang="en-US" dirty="0"/>
              <a:t>transportation to an appropriate service provider.</a:t>
            </a:r>
          </a:p>
          <a:p>
            <a:r>
              <a:rPr lang="en-US" dirty="0"/>
              <a:t>Commonly referred to as “Crisis Stabilization Units (CSU)” or “Baker Act” facilities</a:t>
            </a:r>
          </a:p>
          <a:p>
            <a:pPr lvl="1"/>
            <a:r>
              <a:rPr lang="en-US" dirty="0"/>
              <a:t>Florida’s Baker Act is also known as “The Florida Mental Health Act,” and is found in Part I of Chapter 394 of the Florida Statutes.</a:t>
            </a:r>
          </a:p>
          <a:p>
            <a:r>
              <a:rPr lang="en-US" dirty="0"/>
              <a:t>Specially designated by DCF to provide short-term treatment for acute mental health crisis situations.  (7, 8)</a:t>
            </a:r>
          </a:p>
        </p:txBody>
      </p:sp>
    </p:spTree>
    <p:extLst>
      <p:ext uri="{BB962C8B-B14F-4D97-AF65-F5344CB8AC3E}">
        <p14:creationId xmlns:p14="http://schemas.microsoft.com/office/powerpoint/2010/main" val="3145250943"/>
      </p:ext>
    </p:extLst>
  </p:cSld>
  <p:clrMapOvr>
    <a:masterClrMapping/>
  </p:clrMapOvr>
  <mc:AlternateContent xmlns:mc="http://schemas.openxmlformats.org/markup-compatibility/2006" xmlns:p14="http://schemas.microsoft.com/office/powerpoint/2010/main">
    <mc:Choice Requires="p14">
      <p:transition spd="slow" p14:dur="2000" advTm="42595"/>
    </mc:Choice>
    <mc:Fallback xmlns="">
      <p:transition spd="slow" advTm="425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EF64-1C12-4614-AACC-E73CD78B9604}"/>
              </a:ext>
            </a:extLst>
          </p:cNvPr>
          <p:cNvSpPr>
            <a:spLocks noGrp="1"/>
          </p:cNvSpPr>
          <p:nvPr>
            <p:ph type="title"/>
          </p:nvPr>
        </p:nvSpPr>
        <p:spPr/>
        <p:txBody>
          <a:bodyPr>
            <a:normAutofit fontScale="90000"/>
          </a:bodyPr>
          <a:lstStyle/>
          <a:p>
            <a:r>
              <a:rPr lang="en-US" dirty="0"/>
              <a:t>Short-Term Residential </a:t>
            </a:r>
            <a:br>
              <a:rPr lang="en-US" dirty="0"/>
            </a:br>
            <a:r>
              <a:rPr lang="en-US" dirty="0"/>
              <a:t>Treatment Facilities (SRT)</a:t>
            </a:r>
          </a:p>
        </p:txBody>
      </p:sp>
      <p:sp>
        <p:nvSpPr>
          <p:cNvPr id="3" name="Content Placeholder 2">
            <a:extLst>
              <a:ext uri="{FF2B5EF4-FFF2-40B4-BE49-F238E27FC236}">
                <a16:creationId xmlns:a16="http://schemas.microsoft.com/office/drawing/2014/main" id="{F46DC767-6EB8-4653-B4B2-F93219689A6B}"/>
              </a:ext>
            </a:extLst>
          </p:cNvPr>
          <p:cNvSpPr>
            <a:spLocks noGrp="1"/>
          </p:cNvSpPr>
          <p:nvPr>
            <p:ph idx="1"/>
          </p:nvPr>
        </p:nvSpPr>
        <p:spPr/>
        <p:txBody>
          <a:bodyPr/>
          <a:lstStyle/>
          <a:p>
            <a:endParaRPr lang="en-US" dirty="0"/>
          </a:p>
          <a:p>
            <a:r>
              <a:rPr lang="en-US" dirty="0"/>
              <a:t>Provide step-down services for residents of CSUs</a:t>
            </a:r>
          </a:p>
          <a:p>
            <a:endParaRPr lang="en-US" dirty="0"/>
          </a:p>
          <a:p>
            <a:r>
              <a:rPr lang="en-US" dirty="0"/>
              <a:t>Allow for more extended, but less intensive level of active treatment for psychiatric conditions</a:t>
            </a:r>
          </a:p>
          <a:p>
            <a:endParaRPr lang="en-US" dirty="0"/>
          </a:p>
          <a:p>
            <a:r>
              <a:rPr lang="en-US" dirty="0"/>
              <a:t>Fill the gap between crisis care and long-term hospitalization in a Residential Treatment Facility</a:t>
            </a:r>
          </a:p>
          <a:p>
            <a:pPr marL="0" indent="0">
              <a:buNone/>
            </a:pPr>
            <a:endParaRPr lang="en-US" dirty="0"/>
          </a:p>
          <a:p>
            <a:pPr marL="0" indent="0">
              <a:buNone/>
            </a:pPr>
            <a:r>
              <a:rPr lang="en-US" dirty="0"/>
              <a:t>(9, 10)</a:t>
            </a:r>
          </a:p>
        </p:txBody>
      </p:sp>
    </p:spTree>
    <p:extLst>
      <p:ext uri="{BB962C8B-B14F-4D97-AF65-F5344CB8AC3E}">
        <p14:creationId xmlns:p14="http://schemas.microsoft.com/office/powerpoint/2010/main" val="2105113767"/>
      </p:ext>
    </p:extLst>
  </p:cSld>
  <p:clrMapOvr>
    <a:masterClrMapping/>
  </p:clrMapOvr>
  <mc:AlternateContent xmlns:mc="http://schemas.openxmlformats.org/markup-compatibility/2006" xmlns:p14="http://schemas.microsoft.com/office/powerpoint/2010/main">
    <mc:Choice Requires="p14">
      <p:transition spd="slow" p14:dur="2000" advTm="33469"/>
    </mc:Choice>
    <mc:Fallback xmlns="">
      <p:transition spd="slow" advTm="334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DA92-727A-493E-845F-A0D16D7C2DA2}"/>
              </a:ext>
            </a:extLst>
          </p:cNvPr>
          <p:cNvSpPr>
            <a:spLocks noGrp="1"/>
          </p:cNvSpPr>
          <p:nvPr>
            <p:ph type="title"/>
          </p:nvPr>
        </p:nvSpPr>
        <p:spPr/>
        <p:txBody>
          <a:bodyPr>
            <a:normAutofit fontScale="90000"/>
          </a:bodyPr>
          <a:lstStyle/>
          <a:p>
            <a:r>
              <a:rPr lang="en-US" dirty="0"/>
              <a:t>State Mental Health </a:t>
            </a:r>
            <a:br>
              <a:rPr lang="en-US" dirty="0"/>
            </a:br>
            <a:r>
              <a:rPr lang="en-US" dirty="0"/>
              <a:t>Treatment Facilities (1 of 2)</a:t>
            </a:r>
          </a:p>
        </p:txBody>
      </p:sp>
      <p:sp>
        <p:nvSpPr>
          <p:cNvPr id="3" name="Content Placeholder 2">
            <a:extLst>
              <a:ext uri="{FF2B5EF4-FFF2-40B4-BE49-F238E27FC236}">
                <a16:creationId xmlns:a16="http://schemas.microsoft.com/office/drawing/2014/main" id="{E9B2419D-631A-41B6-A280-2FC49D96E905}"/>
              </a:ext>
            </a:extLst>
          </p:cNvPr>
          <p:cNvSpPr>
            <a:spLocks noGrp="1"/>
          </p:cNvSpPr>
          <p:nvPr>
            <p:ph idx="1"/>
          </p:nvPr>
        </p:nvSpPr>
        <p:spPr/>
        <p:txBody>
          <a:bodyPr/>
          <a:lstStyle/>
          <a:p>
            <a:r>
              <a:rPr lang="en-US" dirty="0"/>
              <a:t>Designated by DCF to provide extended treatment and hospitalization for individuals with serious mental illness. </a:t>
            </a:r>
          </a:p>
          <a:p>
            <a:r>
              <a:rPr lang="en-US" dirty="0"/>
              <a:t>Often called “State Hospitals” </a:t>
            </a:r>
          </a:p>
          <a:p>
            <a:r>
              <a:rPr lang="en-US" dirty="0"/>
              <a:t>For treatment needs that cannot be met by a short-term stay in a receiving facility or in an outpatient community setting.</a:t>
            </a:r>
          </a:p>
          <a:p>
            <a:r>
              <a:rPr lang="en-US" dirty="0"/>
              <a:t>A court of law may commit someone to receive involuntary treatment when strict legal criteria are met, including when:</a:t>
            </a:r>
          </a:p>
          <a:p>
            <a:pPr lvl="1"/>
            <a:r>
              <a:rPr lang="en-US" dirty="0"/>
              <a:t>the symptoms of mental illness put them at substantial risk of self-neglect because they cannot care for themselves or survive on their own using all available supports</a:t>
            </a:r>
          </a:p>
          <a:p>
            <a:pPr lvl="1"/>
            <a:r>
              <a:rPr lang="en-US" dirty="0"/>
              <a:t>they may “inflict serious bodily harm on self or others”       (11, 12, 13)</a:t>
            </a:r>
          </a:p>
        </p:txBody>
      </p:sp>
    </p:spTree>
    <p:extLst>
      <p:ext uri="{BB962C8B-B14F-4D97-AF65-F5344CB8AC3E}">
        <p14:creationId xmlns:p14="http://schemas.microsoft.com/office/powerpoint/2010/main" val="854679784"/>
      </p:ext>
    </p:extLst>
  </p:cSld>
  <p:clrMapOvr>
    <a:masterClrMapping/>
  </p:clrMapOvr>
  <mc:AlternateContent xmlns:mc="http://schemas.openxmlformats.org/markup-compatibility/2006" xmlns:p14="http://schemas.microsoft.com/office/powerpoint/2010/main">
    <mc:Choice Requires="p14">
      <p:transition spd="slow" p14:dur="2000" advTm="50211"/>
    </mc:Choice>
    <mc:Fallback xmlns="">
      <p:transition spd="slow" advTm="502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C7D0-C296-424A-AE67-A8D1A0A9F17A}"/>
              </a:ext>
            </a:extLst>
          </p:cNvPr>
          <p:cNvSpPr>
            <a:spLocks noGrp="1"/>
          </p:cNvSpPr>
          <p:nvPr>
            <p:ph type="title"/>
          </p:nvPr>
        </p:nvSpPr>
        <p:spPr/>
        <p:txBody>
          <a:bodyPr/>
          <a:lstStyle/>
          <a:p>
            <a:r>
              <a:rPr lang="en-US" dirty="0"/>
              <a:t>Today’s Presenters (1 of 2)</a:t>
            </a:r>
          </a:p>
        </p:txBody>
      </p:sp>
      <p:sp>
        <p:nvSpPr>
          <p:cNvPr id="3" name="Content Placeholder 2">
            <a:extLst>
              <a:ext uri="{FF2B5EF4-FFF2-40B4-BE49-F238E27FC236}">
                <a16:creationId xmlns:a16="http://schemas.microsoft.com/office/drawing/2014/main" id="{4A63ECF9-02C6-4112-8AC7-69E5616BB85E}"/>
              </a:ext>
            </a:extLst>
          </p:cNvPr>
          <p:cNvSpPr>
            <a:spLocks noGrp="1"/>
          </p:cNvSpPr>
          <p:nvPr>
            <p:ph idx="1"/>
          </p:nvPr>
        </p:nvSpPr>
        <p:spPr/>
        <p:txBody>
          <a:bodyPr/>
          <a:lstStyle/>
          <a:p>
            <a:pPr marL="0" marR="0" indent="0">
              <a:lnSpc>
                <a:spcPct val="107000"/>
              </a:lnSpc>
              <a:spcBef>
                <a:spcPts val="0"/>
              </a:spcBef>
              <a:spcAft>
                <a:spcPts val="800"/>
              </a:spcAft>
              <a:buNone/>
            </a:pPr>
            <a:r>
              <a:rPr lang="en-US" sz="2800" b="1" dirty="0">
                <a:effectLst/>
              </a:rPr>
              <a:t>Aaron Victoria:</a:t>
            </a:r>
            <a:r>
              <a:rPr lang="en-US" sz="2800" dirty="0">
                <a:effectLst/>
              </a:rPr>
              <a:t> </a:t>
            </a:r>
          </a:p>
          <a:p>
            <a:pPr marL="0" marR="0" indent="0">
              <a:lnSpc>
                <a:spcPct val="107000"/>
              </a:lnSpc>
              <a:spcBef>
                <a:spcPts val="0"/>
              </a:spcBef>
              <a:spcAft>
                <a:spcPts val="800"/>
              </a:spcAft>
              <a:buNone/>
            </a:pPr>
            <a:endParaRPr lang="en-US" dirty="0">
              <a:effectLst/>
            </a:endParaRPr>
          </a:p>
          <a:p>
            <a:pPr>
              <a:lnSpc>
                <a:spcPct val="107000"/>
              </a:lnSpc>
              <a:spcBef>
                <a:spcPts val="0"/>
              </a:spcBef>
              <a:spcAft>
                <a:spcPts val="800"/>
              </a:spcAft>
            </a:pPr>
            <a:r>
              <a:rPr lang="en-US" dirty="0">
                <a:effectLst/>
              </a:rPr>
              <a:t>Advocate-Investigator with Disability Rights Florida (DRF), Florida’s Protection and Advocacy system. </a:t>
            </a:r>
          </a:p>
          <a:p>
            <a:pPr>
              <a:lnSpc>
                <a:spcPct val="107000"/>
              </a:lnSpc>
              <a:spcBef>
                <a:spcPts val="0"/>
              </a:spcBef>
              <a:spcAft>
                <a:spcPts val="800"/>
              </a:spcAft>
            </a:pPr>
            <a:endParaRPr lang="en-US" dirty="0"/>
          </a:p>
          <a:p>
            <a:pPr>
              <a:lnSpc>
                <a:spcPct val="107000"/>
              </a:lnSpc>
              <a:spcBef>
                <a:spcPts val="0"/>
              </a:spcBef>
              <a:spcAft>
                <a:spcPts val="800"/>
              </a:spcAft>
            </a:pPr>
            <a:r>
              <a:rPr lang="en-US" dirty="0">
                <a:effectLst/>
              </a:rPr>
              <a:t>PAIMI Program Coordinator</a:t>
            </a:r>
          </a:p>
          <a:p>
            <a:pPr>
              <a:lnSpc>
                <a:spcPct val="107000"/>
              </a:lnSpc>
              <a:spcBef>
                <a:spcPts val="0"/>
              </a:spcBef>
              <a:spcAft>
                <a:spcPts val="800"/>
              </a:spcAft>
            </a:pPr>
            <a:endParaRPr lang="en-US" dirty="0">
              <a:effectLst/>
            </a:endParaRPr>
          </a:p>
          <a:p>
            <a:pPr>
              <a:lnSpc>
                <a:spcPct val="107000"/>
              </a:lnSpc>
              <a:spcBef>
                <a:spcPts val="0"/>
              </a:spcBef>
              <a:spcAft>
                <a:spcPts val="800"/>
              </a:spcAft>
            </a:pPr>
            <a:r>
              <a:rPr lang="en-US" dirty="0">
                <a:effectLst/>
              </a:rPr>
              <a:t>Joined DRF in 2020</a:t>
            </a:r>
          </a:p>
          <a:p>
            <a:pPr>
              <a:lnSpc>
                <a:spcPct val="107000"/>
              </a:lnSpc>
              <a:spcBef>
                <a:spcPts val="0"/>
              </a:spcBef>
              <a:spcAft>
                <a:spcPts val="800"/>
              </a:spcAft>
            </a:pPr>
            <a:endParaRPr lang="en-US" dirty="0"/>
          </a:p>
          <a:p>
            <a:pPr>
              <a:lnSpc>
                <a:spcPct val="107000"/>
              </a:lnSpc>
              <a:spcBef>
                <a:spcPts val="0"/>
              </a:spcBef>
              <a:spcAft>
                <a:spcPts val="800"/>
              </a:spcAft>
            </a:pPr>
            <a:r>
              <a:rPr lang="en-US" dirty="0"/>
              <a:t>PhD in Anthropology from the University of Florida (2019)</a:t>
            </a:r>
            <a:endParaRPr lang="en-US" dirty="0">
              <a:effectLst/>
            </a:endParaRPr>
          </a:p>
        </p:txBody>
      </p:sp>
    </p:spTree>
    <p:extLst>
      <p:ext uri="{BB962C8B-B14F-4D97-AF65-F5344CB8AC3E}">
        <p14:creationId xmlns:p14="http://schemas.microsoft.com/office/powerpoint/2010/main" val="235840239"/>
      </p:ext>
    </p:extLst>
  </p:cSld>
  <p:clrMapOvr>
    <a:masterClrMapping/>
  </p:clrMapOvr>
  <mc:AlternateContent xmlns:mc="http://schemas.openxmlformats.org/markup-compatibility/2006" xmlns:p14="http://schemas.microsoft.com/office/powerpoint/2010/main">
    <mc:Choice Requires="p14">
      <p:transition spd="slow" p14:dur="2000" advTm="36651"/>
    </mc:Choice>
    <mc:Fallback xmlns="">
      <p:transition spd="slow" advTm="366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8CC3-3A5A-47D6-8B2C-B7C664C61DEE}"/>
              </a:ext>
            </a:extLst>
          </p:cNvPr>
          <p:cNvSpPr>
            <a:spLocks noGrp="1"/>
          </p:cNvSpPr>
          <p:nvPr>
            <p:ph type="title"/>
          </p:nvPr>
        </p:nvSpPr>
        <p:spPr/>
        <p:txBody>
          <a:bodyPr>
            <a:normAutofit fontScale="90000"/>
          </a:bodyPr>
          <a:lstStyle/>
          <a:p>
            <a:r>
              <a:rPr lang="en-US" dirty="0"/>
              <a:t>State Mental Health </a:t>
            </a:r>
            <a:br>
              <a:rPr lang="en-US" dirty="0"/>
            </a:br>
            <a:r>
              <a:rPr lang="en-US" dirty="0"/>
              <a:t>Treatment Facilities (2 of 2)</a:t>
            </a:r>
          </a:p>
        </p:txBody>
      </p:sp>
      <p:sp>
        <p:nvSpPr>
          <p:cNvPr id="11" name="Rectangle 10">
            <a:extLst>
              <a:ext uri="{FF2B5EF4-FFF2-40B4-BE49-F238E27FC236}">
                <a16:creationId xmlns:a16="http://schemas.microsoft.com/office/drawing/2014/main" id="{7E8DCA7C-3212-1907-F0B4-BE6FE5A32F9C}"/>
              </a:ext>
              <a:ext uri="{C183D7F6-B498-43B3-948B-1728B52AA6E4}">
                <adec:decorative xmlns:adec="http://schemas.microsoft.com/office/drawing/2017/decorative" val="1"/>
              </a:ext>
            </a:extLst>
          </p:cNvPr>
          <p:cNvSpPr/>
          <p:nvPr/>
        </p:nvSpPr>
        <p:spPr>
          <a:xfrm>
            <a:off x="639619" y="1623865"/>
            <a:ext cx="5181600" cy="435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E22A154-4792-34A7-9F50-FD683BD86FBF}"/>
              </a:ext>
            </a:extLst>
          </p:cNvPr>
          <p:cNvSpPr>
            <a:spLocks noGrp="1"/>
          </p:cNvSpPr>
          <p:nvPr>
            <p:ph sz="half" idx="1"/>
          </p:nvPr>
        </p:nvSpPr>
        <p:spPr>
          <a:xfrm>
            <a:off x="639620" y="1623865"/>
            <a:ext cx="5181600" cy="4351338"/>
          </a:xfrm>
        </p:spPr>
        <p:txBody>
          <a:bodyPr/>
          <a:lstStyle/>
          <a:p>
            <a:pPr marL="0" indent="0" algn="ctr">
              <a:buNone/>
            </a:pPr>
            <a:r>
              <a:rPr lang="en-US" sz="2400" u="sng" dirty="0"/>
              <a:t>Civil Clients</a:t>
            </a:r>
          </a:p>
          <a:p>
            <a:pPr marL="0" indent="0" algn="ctr">
              <a:buNone/>
            </a:pPr>
            <a:r>
              <a:rPr lang="en-US" sz="2000" dirty="0"/>
              <a:t>committed to receive treatment under the Baker Act (Florida Statutes, Chapter 394)</a:t>
            </a:r>
          </a:p>
          <a:p>
            <a:pPr marL="0" indent="0" algn="ctr">
              <a:buNone/>
            </a:pPr>
            <a:endParaRPr lang="en-US" sz="2000" u="sng" dirty="0"/>
          </a:p>
        </p:txBody>
      </p:sp>
      <p:sp>
        <p:nvSpPr>
          <p:cNvPr id="10" name="Rectangle 9">
            <a:extLst>
              <a:ext uri="{FF2B5EF4-FFF2-40B4-BE49-F238E27FC236}">
                <a16:creationId xmlns:a16="http://schemas.microsoft.com/office/drawing/2014/main" id="{D6DEE6EB-C699-83C4-304A-AFFBAB80EF7B}"/>
              </a:ext>
              <a:ext uri="{C183D7F6-B498-43B3-948B-1728B52AA6E4}">
                <adec:decorative xmlns:adec="http://schemas.microsoft.com/office/drawing/2017/decorative" val="1"/>
              </a:ext>
            </a:extLst>
          </p:cNvPr>
          <p:cNvSpPr/>
          <p:nvPr/>
        </p:nvSpPr>
        <p:spPr>
          <a:xfrm>
            <a:off x="6370781" y="1623865"/>
            <a:ext cx="5181600" cy="435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A7340197-D092-B186-C0F2-D4EA7C0E72B2}"/>
              </a:ext>
            </a:extLst>
          </p:cNvPr>
          <p:cNvSpPr txBox="1">
            <a:spLocks/>
          </p:cNvSpPr>
          <p:nvPr/>
        </p:nvSpPr>
        <p:spPr>
          <a:xfrm>
            <a:off x="6370781" y="162386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u="sng" dirty="0"/>
              <a:t>Forensic Clients</a:t>
            </a:r>
          </a:p>
          <a:p>
            <a:pPr marL="0" indent="0" algn="ctr">
              <a:buFont typeface="Arial" panose="020B0604020202020204" pitchFamily="34" charset="0"/>
              <a:buNone/>
            </a:pPr>
            <a:r>
              <a:rPr lang="en-US" sz="2000" dirty="0"/>
              <a:t>committed to more secure facilities to receive treatment under the Forensic Client Services Act (Florida Statutes, Chapter 916)</a:t>
            </a:r>
          </a:p>
          <a:p>
            <a:pPr lvl="1"/>
            <a:r>
              <a:rPr lang="en-US" sz="1800" dirty="0"/>
              <a:t>charged with a felony crime but are incompetent to proceed because of their mental illness, or</a:t>
            </a:r>
          </a:p>
          <a:p>
            <a:pPr lvl="1"/>
            <a:endParaRPr lang="en-US" sz="1800" dirty="0"/>
          </a:p>
          <a:p>
            <a:pPr lvl="1"/>
            <a:r>
              <a:rPr lang="en-US" sz="1800" dirty="0"/>
              <a:t>adjudicated not guilty by reason of insanity after facing prosecution for a felony crime.</a:t>
            </a:r>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008652131"/>
      </p:ext>
    </p:extLst>
  </p:cSld>
  <p:clrMapOvr>
    <a:masterClrMapping/>
  </p:clrMapOvr>
  <mc:AlternateContent xmlns:mc="http://schemas.openxmlformats.org/markup-compatibility/2006" xmlns:p14="http://schemas.microsoft.com/office/powerpoint/2010/main">
    <mc:Choice Requires="p14">
      <p:transition spd="slow" p14:dur="2000" advTm="36070"/>
    </mc:Choice>
    <mc:Fallback xmlns="">
      <p:transition spd="slow" advTm="360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F8DA-7D67-4058-86F1-AB773A874B73}"/>
              </a:ext>
            </a:extLst>
          </p:cNvPr>
          <p:cNvSpPr>
            <a:spLocks noGrp="1"/>
          </p:cNvSpPr>
          <p:nvPr>
            <p:ph type="title"/>
          </p:nvPr>
        </p:nvSpPr>
        <p:spPr/>
        <p:txBody>
          <a:bodyPr>
            <a:normAutofit fontScale="90000"/>
          </a:bodyPr>
          <a:lstStyle/>
          <a:p>
            <a:r>
              <a:rPr lang="en-US" dirty="0"/>
              <a:t>Statewide Inpatient </a:t>
            </a:r>
            <a:br>
              <a:rPr lang="en-US" dirty="0"/>
            </a:br>
            <a:r>
              <a:rPr lang="en-US" dirty="0"/>
              <a:t>Psychiatric Program (SIPP) (1 of 2)</a:t>
            </a:r>
          </a:p>
        </p:txBody>
      </p:sp>
      <p:sp>
        <p:nvSpPr>
          <p:cNvPr id="3" name="Content Placeholder 2">
            <a:extLst>
              <a:ext uri="{FF2B5EF4-FFF2-40B4-BE49-F238E27FC236}">
                <a16:creationId xmlns:a16="http://schemas.microsoft.com/office/drawing/2014/main" id="{43F4C11B-A92B-4119-A52F-80A42BEF83D9}"/>
              </a:ext>
            </a:extLst>
          </p:cNvPr>
          <p:cNvSpPr>
            <a:spLocks noGrp="1"/>
          </p:cNvSpPr>
          <p:nvPr>
            <p:ph idx="1"/>
          </p:nvPr>
        </p:nvSpPr>
        <p:spPr/>
        <p:txBody>
          <a:bodyPr/>
          <a:lstStyle/>
          <a:p>
            <a:endParaRPr lang="en-US" dirty="0"/>
          </a:p>
          <a:p>
            <a:r>
              <a:rPr lang="en-US" dirty="0"/>
              <a:t>Psychiatric services for youth under 21 years with serious metal illness or emotional disturbance that require inpatient, residential care.</a:t>
            </a:r>
          </a:p>
          <a:p>
            <a:pPr marL="0" indent="0">
              <a:buNone/>
            </a:pPr>
            <a:endParaRPr lang="en-US" dirty="0"/>
          </a:p>
          <a:p>
            <a:r>
              <a:rPr lang="en-US" dirty="0"/>
              <a:t>Referrals initiated by a designated staff person in the local DCF District SAMH office with involvement of parent/guardian/family member.</a:t>
            </a:r>
          </a:p>
          <a:p>
            <a:endParaRPr lang="en-US" dirty="0"/>
          </a:p>
          <a:p>
            <a:r>
              <a:rPr lang="en-US" dirty="0"/>
              <a:t>Funded by Medicaid Waiver program.</a:t>
            </a:r>
          </a:p>
          <a:p>
            <a:pPr marL="0" indent="0">
              <a:buNone/>
            </a:pPr>
            <a:endParaRPr lang="en-US" dirty="0"/>
          </a:p>
          <a:p>
            <a:pPr marL="0" indent="0">
              <a:buNone/>
            </a:pPr>
            <a:r>
              <a:rPr lang="en-US"/>
              <a:t>(</a:t>
            </a:r>
            <a:r>
              <a:rPr lang="en-US" dirty="0"/>
              <a:t>14)</a:t>
            </a:r>
          </a:p>
        </p:txBody>
      </p:sp>
    </p:spTree>
    <p:extLst>
      <p:ext uri="{BB962C8B-B14F-4D97-AF65-F5344CB8AC3E}">
        <p14:creationId xmlns:p14="http://schemas.microsoft.com/office/powerpoint/2010/main" val="287120122"/>
      </p:ext>
    </p:extLst>
  </p:cSld>
  <p:clrMapOvr>
    <a:masterClrMapping/>
  </p:clrMapOvr>
  <mc:AlternateContent xmlns:mc="http://schemas.openxmlformats.org/markup-compatibility/2006" xmlns:p14="http://schemas.microsoft.com/office/powerpoint/2010/main">
    <mc:Choice Requires="p14">
      <p:transition spd="slow" p14:dur="2000" advTm="65455"/>
    </mc:Choice>
    <mc:Fallback xmlns="">
      <p:transition spd="slow" advTm="654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F8DA-7D67-4058-86F1-AB773A874B73}"/>
              </a:ext>
            </a:extLst>
          </p:cNvPr>
          <p:cNvSpPr>
            <a:spLocks noGrp="1"/>
          </p:cNvSpPr>
          <p:nvPr>
            <p:ph type="title"/>
          </p:nvPr>
        </p:nvSpPr>
        <p:spPr/>
        <p:txBody>
          <a:bodyPr>
            <a:normAutofit fontScale="90000"/>
          </a:bodyPr>
          <a:lstStyle/>
          <a:p>
            <a:r>
              <a:rPr lang="en-US" dirty="0"/>
              <a:t>Statewide Inpatient </a:t>
            </a:r>
            <a:br>
              <a:rPr lang="en-US" dirty="0"/>
            </a:br>
            <a:r>
              <a:rPr lang="en-US" dirty="0"/>
              <a:t>Psychiatric Program (SIPP) (2 of 2)</a:t>
            </a:r>
          </a:p>
        </p:txBody>
      </p:sp>
      <p:sp>
        <p:nvSpPr>
          <p:cNvPr id="3" name="Content Placeholder 2">
            <a:extLst>
              <a:ext uri="{FF2B5EF4-FFF2-40B4-BE49-F238E27FC236}">
                <a16:creationId xmlns:a16="http://schemas.microsoft.com/office/drawing/2014/main" id="{43F4C11B-A92B-4119-A52F-80A42BEF83D9}"/>
              </a:ext>
            </a:extLst>
          </p:cNvPr>
          <p:cNvSpPr>
            <a:spLocks noGrp="1"/>
          </p:cNvSpPr>
          <p:nvPr>
            <p:ph idx="1"/>
          </p:nvPr>
        </p:nvSpPr>
        <p:spPr>
          <a:xfrm>
            <a:off x="838200" y="1664343"/>
            <a:ext cx="10515600" cy="570856"/>
          </a:xfrm>
        </p:spPr>
        <p:txBody>
          <a:bodyPr/>
          <a:lstStyle/>
          <a:p>
            <a:pPr marL="0" indent="0" algn="ctr">
              <a:buNone/>
            </a:pPr>
            <a:r>
              <a:rPr lang="en-US" dirty="0"/>
              <a:t>Services Provided:</a:t>
            </a:r>
          </a:p>
          <a:p>
            <a:pPr marL="0" indent="0">
              <a:buNone/>
            </a:pPr>
            <a:endParaRPr lang="en-US" dirty="0"/>
          </a:p>
        </p:txBody>
      </p:sp>
      <p:sp>
        <p:nvSpPr>
          <p:cNvPr id="7" name="TextBox 6">
            <a:extLst>
              <a:ext uri="{FF2B5EF4-FFF2-40B4-BE49-F238E27FC236}">
                <a16:creationId xmlns:a16="http://schemas.microsoft.com/office/drawing/2014/main" id="{880B4BCF-19FA-5544-413E-E0955CF8A095}"/>
              </a:ext>
            </a:extLst>
          </p:cNvPr>
          <p:cNvSpPr txBox="1"/>
          <p:nvPr/>
        </p:nvSpPr>
        <p:spPr>
          <a:xfrm>
            <a:off x="1542473" y="2456873"/>
            <a:ext cx="4165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individual plan of care</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crisis intervention</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bio-social and or psychiatric evaluation</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close monitoring by staff</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medication management</a:t>
            </a:r>
          </a:p>
          <a:p>
            <a:pPr marL="0" indent="0">
              <a:buNone/>
            </a:pPr>
            <a:endParaRPr lang="en-US" dirty="0"/>
          </a:p>
          <a:p>
            <a:pPr marL="0" indent="0">
              <a:buNone/>
            </a:pPr>
            <a:r>
              <a:rPr lang="en-US" dirty="0"/>
              <a:t>(14)</a:t>
            </a:r>
          </a:p>
        </p:txBody>
      </p:sp>
      <p:sp>
        <p:nvSpPr>
          <p:cNvPr id="8" name="TextBox 7">
            <a:extLst>
              <a:ext uri="{FF2B5EF4-FFF2-40B4-BE49-F238E27FC236}">
                <a16:creationId xmlns:a16="http://schemas.microsoft.com/office/drawing/2014/main" id="{0842CCFC-CAE9-1006-9F50-7B6A3E4A2A4D}"/>
              </a:ext>
            </a:extLst>
          </p:cNvPr>
          <p:cNvSpPr txBox="1"/>
          <p:nvPr/>
        </p:nvSpPr>
        <p:spPr>
          <a:xfrm>
            <a:off x="6483927" y="2456873"/>
            <a:ext cx="4165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individual, family, and group therapy</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routine medical and dental care</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certified educational programming</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recreational, vocational, and behavior analysis services</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connection to community-based services. </a:t>
            </a:r>
          </a:p>
        </p:txBody>
      </p:sp>
      <p:sp>
        <p:nvSpPr>
          <p:cNvPr id="10" name="Rectangle 9">
            <a:extLst>
              <a:ext uri="{FF2B5EF4-FFF2-40B4-BE49-F238E27FC236}">
                <a16:creationId xmlns:a16="http://schemas.microsoft.com/office/drawing/2014/main" id="{42E72026-8913-F2D3-3400-CE1767B7970B}"/>
              </a:ext>
              <a:ext uri="{C183D7F6-B498-43B3-948B-1728B52AA6E4}">
                <adec:decorative xmlns:adec="http://schemas.microsoft.com/office/drawing/2017/decorative" val="1"/>
              </a:ext>
            </a:extLst>
          </p:cNvPr>
          <p:cNvSpPr/>
          <p:nvPr/>
        </p:nvSpPr>
        <p:spPr>
          <a:xfrm>
            <a:off x="1542473" y="2235199"/>
            <a:ext cx="9107054" cy="4007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821170-0DFF-0CB9-A728-8E429F712A4D}"/>
              </a:ext>
              <a:ext uri="{C183D7F6-B498-43B3-948B-1728B52AA6E4}">
                <adec:decorative xmlns:adec="http://schemas.microsoft.com/office/drawing/2017/decorative" val="1"/>
              </a:ext>
            </a:extLst>
          </p:cNvPr>
          <p:cNvSpPr/>
          <p:nvPr/>
        </p:nvSpPr>
        <p:spPr>
          <a:xfrm>
            <a:off x="1542473" y="1610488"/>
            <a:ext cx="9107054" cy="60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279395"/>
      </p:ext>
    </p:extLst>
  </p:cSld>
  <p:clrMapOvr>
    <a:masterClrMapping/>
  </p:clrMapOvr>
  <mc:AlternateContent xmlns:mc="http://schemas.openxmlformats.org/markup-compatibility/2006" xmlns:p14="http://schemas.microsoft.com/office/powerpoint/2010/main">
    <mc:Choice Requires="p14">
      <p:transition spd="slow" p14:dur="2000" advTm="65455"/>
    </mc:Choice>
    <mc:Fallback xmlns="">
      <p:transition spd="slow" advTm="6545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D56A-A2DE-4F4B-83E6-D2F4BA1FB129}"/>
              </a:ext>
            </a:extLst>
          </p:cNvPr>
          <p:cNvSpPr>
            <a:spLocks noGrp="1"/>
          </p:cNvSpPr>
          <p:nvPr>
            <p:ph type="title"/>
          </p:nvPr>
        </p:nvSpPr>
        <p:spPr/>
        <p:txBody>
          <a:bodyPr>
            <a:normAutofit fontScale="90000"/>
          </a:bodyPr>
          <a:lstStyle/>
          <a:p>
            <a:r>
              <a:rPr lang="en-US" dirty="0"/>
              <a:t>Juvenile Incompetent to </a:t>
            </a:r>
            <a:br>
              <a:rPr lang="en-US" dirty="0"/>
            </a:br>
            <a:r>
              <a:rPr lang="en-US" dirty="0"/>
              <a:t>Proceed Program (JITP) (1 of 3)</a:t>
            </a:r>
          </a:p>
        </p:txBody>
      </p:sp>
      <p:sp>
        <p:nvSpPr>
          <p:cNvPr id="3" name="Content Placeholder 2">
            <a:extLst>
              <a:ext uri="{FF2B5EF4-FFF2-40B4-BE49-F238E27FC236}">
                <a16:creationId xmlns:a16="http://schemas.microsoft.com/office/drawing/2014/main" id="{B1D21FED-A1EA-4205-9B65-55ED74ABAC8D}"/>
              </a:ext>
            </a:extLst>
          </p:cNvPr>
          <p:cNvSpPr>
            <a:spLocks noGrp="1"/>
          </p:cNvSpPr>
          <p:nvPr>
            <p:ph idx="1"/>
          </p:nvPr>
        </p:nvSpPr>
        <p:spPr/>
        <p:txBody>
          <a:bodyPr/>
          <a:lstStyle/>
          <a:p>
            <a:pPr marL="0" indent="0" algn="ctr">
              <a:buNone/>
            </a:pPr>
            <a:r>
              <a:rPr lang="en-US" u="sng" dirty="0"/>
              <a:t>Competency restoration services for youth who are:</a:t>
            </a:r>
          </a:p>
          <a:p>
            <a:endParaRPr lang="en-US" dirty="0"/>
          </a:p>
          <a:p>
            <a:pPr marL="457200" lvl="1" indent="0" algn="ctr">
              <a:buNone/>
            </a:pPr>
            <a:r>
              <a:rPr lang="en-US" dirty="0"/>
              <a:t>1.) charged with a felony before their 18th birthday </a:t>
            </a:r>
          </a:p>
          <a:p>
            <a:pPr marL="457200" lvl="1" indent="0" algn="ctr">
              <a:buNone/>
            </a:pPr>
            <a:r>
              <a:rPr lang="en-US" dirty="0"/>
              <a:t>and</a:t>
            </a:r>
          </a:p>
          <a:p>
            <a:pPr marL="457200" lvl="1" indent="0" algn="ctr">
              <a:buNone/>
            </a:pPr>
            <a:r>
              <a:rPr lang="en-US" dirty="0"/>
              <a:t>2.) unable to participate in legal proceedings due to mental illness, intellectual disability, or Autism</a:t>
            </a:r>
          </a:p>
          <a:p>
            <a:pPr marL="0" indent="0">
              <a:buNone/>
            </a:pPr>
            <a:endParaRPr lang="en-US" dirty="0"/>
          </a:p>
          <a:p>
            <a:endParaRPr lang="en-US" dirty="0"/>
          </a:p>
          <a:p>
            <a:pPr marL="0" indent="0">
              <a:buNone/>
            </a:pPr>
            <a:r>
              <a:rPr lang="en-US" dirty="0"/>
              <a:t>* DCF oversees the services</a:t>
            </a:r>
          </a:p>
          <a:p>
            <a:pPr marL="0" indent="0">
              <a:buNone/>
            </a:pPr>
            <a:r>
              <a:rPr lang="en-US" dirty="0"/>
              <a:t>(15)</a:t>
            </a:r>
          </a:p>
          <a:p>
            <a:pPr lvl="1"/>
            <a:endParaRPr lang="en-US" dirty="0"/>
          </a:p>
        </p:txBody>
      </p:sp>
    </p:spTree>
    <p:extLst>
      <p:ext uri="{BB962C8B-B14F-4D97-AF65-F5344CB8AC3E}">
        <p14:creationId xmlns:p14="http://schemas.microsoft.com/office/powerpoint/2010/main" val="2595271578"/>
      </p:ext>
    </p:extLst>
  </p:cSld>
  <p:clrMapOvr>
    <a:masterClrMapping/>
  </p:clrMapOvr>
  <mc:AlternateContent xmlns:mc="http://schemas.openxmlformats.org/markup-compatibility/2006" xmlns:p14="http://schemas.microsoft.com/office/powerpoint/2010/main">
    <mc:Choice Requires="p14">
      <p:transition spd="slow" p14:dur="2000" advTm="40180"/>
    </mc:Choice>
    <mc:Fallback xmlns="">
      <p:transition spd="slow" advTm="4018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D56A-A2DE-4F4B-83E6-D2F4BA1FB129}"/>
              </a:ext>
            </a:extLst>
          </p:cNvPr>
          <p:cNvSpPr>
            <a:spLocks noGrp="1"/>
          </p:cNvSpPr>
          <p:nvPr>
            <p:ph type="title"/>
          </p:nvPr>
        </p:nvSpPr>
        <p:spPr/>
        <p:txBody>
          <a:bodyPr>
            <a:normAutofit fontScale="90000"/>
          </a:bodyPr>
          <a:lstStyle/>
          <a:p>
            <a:r>
              <a:rPr lang="en-US" dirty="0"/>
              <a:t>Juvenile Incompetent to </a:t>
            </a:r>
            <a:br>
              <a:rPr lang="en-US" dirty="0"/>
            </a:br>
            <a:r>
              <a:rPr lang="en-US" dirty="0"/>
              <a:t>Proceed Program (JITP) (2 of 3)</a:t>
            </a:r>
          </a:p>
        </p:txBody>
      </p:sp>
      <p:sp>
        <p:nvSpPr>
          <p:cNvPr id="3" name="Content Placeholder 2">
            <a:extLst>
              <a:ext uri="{FF2B5EF4-FFF2-40B4-BE49-F238E27FC236}">
                <a16:creationId xmlns:a16="http://schemas.microsoft.com/office/drawing/2014/main" id="{B1D21FED-A1EA-4205-9B65-55ED74ABAC8D}"/>
              </a:ext>
            </a:extLst>
          </p:cNvPr>
          <p:cNvSpPr>
            <a:spLocks noGrp="1"/>
          </p:cNvSpPr>
          <p:nvPr>
            <p:ph idx="1"/>
          </p:nvPr>
        </p:nvSpPr>
        <p:spPr/>
        <p:txBody>
          <a:bodyPr/>
          <a:lstStyle/>
          <a:p>
            <a:pPr marL="0" indent="0" algn="ctr">
              <a:buNone/>
            </a:pPr>
            <a:endParaRPr lang="en-US" u="sng" dirty="0"/>
          </a:p>
          <a:p>
            <a:pPr marL="0" indent="0" algn="ctr">
              <a:buNone/>
            </a:pPr>
            <a:r>
              <a:rPr lang="en-US" u="sng" dirty="0"/>
              <a:t>The Goal:</a:t>
            </a:r>
            <a:r>
              <a:rPr lang="en-US" dirty="0"/>
              <a:t> </a:t>
            </a:r>
          </a:p>
          <a:p>
            <a:pPr marL="0" indent="0" algn="ctr">
              <a:buNone/>
            </a:pPr>
            <a:r>
              <a:rPr lang="en-US" dirty="0"/>
              <a:t>To allow juvenile to return to court to complete proceedings</a:t>
            </a:r>
          </a:p>
          <a:p>
            <a:pPr marL="0" indent="0" algn="ctr">
              <a:buNone/>
            </a:pPr>
            <a:endParaRPr lang="en-US" u="sng" dirty="0"/>
          </a:p>
          <a:p>
            <a:pPr marL="0" indent="0" algn="ctr">
              <a:buNone/>
            </a:pPr>
            <a:r>
              <a:rPr lang="en-US" u="sng" dirty="0"/>
              <a:t>Achieved by:</a:t>
            </a:r>
          </a:p>
          <a:p>
            <a:pPr marL="0" indent="0" algn="ctr">
              <a:buNone/>
            </a:pPr>
            <a:r>
              <a:rPr lang="en-US" dirty="0"/>
              <a:t>Helping each juvenile to become knowledgeable about the delinquency process and their legal situation to ensure appropriate due process.</a:t>
            </a:r>
          </a:p>
          <a:p>
            <a:pPr marL="0" indent="0">
              <a:buNone/>
            </a:pPr>
            <a:endParaRPr lang="en-US" u="sng" dirty="0"/>
          </a:p>
          <a:p>
            <a:pPr marL="0" indent="0">
              <a:buNone/>
            </a:pPr>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861350601"/>
      </p:ext>
    </p:extLst>
  </p:cSld>
  <p:clrMapOvr>
    <a:masterClrMapping/>
  </p:clrMapOvr>
  <mc:AlternateContent xmlns:mc="http://schemas.openxmlformats.org/markup-compatibility/2006" xmlns:p14="http://schemas.microsoft.com/office/powerpoint/2010/main">
    <mc:Choice Requires="p14">
      <p:transition spd="slow" p14:dur="2000" advTm="40180"/>
    </mc:Choice>
    <mc:Fallback xmlns="">
      <p:transition spd="slow" advTm="4018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8CC3-3A5A-47D6-8B2C-B7C664C61DEE}"/>
              </a:ext>
            </a:extLst>
          </p:cNvPr>
          <p:cNvSpPr>
            <a:spLocks noGrp="1"/>
          </p:cNvSpPr>
          <p:nvPr>
            <p:ph type="title"/>
          </p:nvPr>
        </p:nvSpPr>
        <p:spPr/>
        <p:txBody>
          <a:bodyPr>
            <a:normAutofit fontScale="90000"/>
          </a:bodyPr>
          <a:lstStyle/>
          <a:p>
            <a:r>
              <a:rPr lang="en-US" dirty="0"/>
              <a:t>Juvenile Incompetent to </a:t>
            </a:r>
            <a:br>
              <a:rPr lang="en-US" dirty="0"/>
            </a:br>
            <a:r>
              <a:rPr lang="en-US" dirty="0"/>
              <a:t>Proceed Program (JITP) (3 of 3)</a:t>
            </a:r>
          </a:p>
        </p:txBody>
      </p:sp>
      <p:sp>
        <p:nvSpPr>
          <p:cNvPr id="11" name="Rectangle 10">
            <a:extLst>
              <a:ext uri="{FF2B5EF4-FFF2-40B4-BE49-F238E27FC236}">
                <a16:creationId xmlns:a16="http://schemas.microsoft.com/office/drawing/2014/main" id="{7E8DCA7C-3212-1907-F0B4-BE6FE5A32F9C}"/>
              </a:ext>
              <a:ext uri="{C183D7F6-B498-43B3-948B-1728B52AA6E4}">
                <adec:decorative xmlns:adec="http://schemas.microsoft.com/office/drawing/2017/decorative" val="1"/>
              </a:ext>
            </a:extLst>
          </p:cNvPr>
          <p:cNvSpPr/>
          <p:nvPr/>
        </p:nvSpPr>
        <p:spPr>
          <a:xfrm>
            <a:off x="639619" y="1623865"/>
            <a:ext cx="5181600" cy="48690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E22A154-4792-34A7-9F50-FD683BD86FBF}"/>
              </a:ext>
            </a:extLst>
          </p:cNvPr>
          <p:cNvSpPr>
            <a:spLocks noGrp="1"/>
          </p:cNvSpPr>
          <p:nvPr>
            <p:ph sz="half" idx="1"/>
          </p:nvPr>
        </p:nvSpPr>
        <p:spPr>
          <a:xfrm>
            <a:off x="639620" y="1623865"/>
            <a:ext cx="5181600" cy="4869008"/>
          </a:xfrm>
        </p:spPr>
        <p:txBody>
          <a:bodyPr/>
          <a:lstStyle/>
          <a:p>
            <a:pPr marL="0" indent="0" algn="ctr">
              <a:buNone/>
            </a:pPr>
            <a:r>
              <a:rPr lang="en-US" sz="2400" u="sng" dirty="0"/>
              <a:t>Community Restoration Services</a:t>
            </a:r>
          </a:p>
          <a:p>
            <a:r>
              <a:rPr lang="en-US" sz="2000" dirty="0"/>
              <a:t>Home</a:t>
            </a:r>
          </a:p>
          <a:p>
            <a:endParaRPr lang="en-US" sz="2000" dirty="0"/>
          </a:p>
          <a:p>
            <a:r>
              <a:rPr lang="en-US" sz="2000" dirty="0"/>
              <a:t>Detention Center</a:t>
            </a:r>
          </a:p>
          <a:p>
            <a:endParaRPr lang="en-US" sz="2000" dirty="0"/>
          </a:p>
          <a:p>
            <a:r>
              <a:rPr lang="en-US" sz="2000" dirty="0"/>
              <a:t>Juvenile’s School</a:t>
            </a:r>
          </a:p>
          <a:p>
            <a:pPr marL="0" indent="0">
              <a:buNone/>
            </a:pPr>
            <a:endParaRPr lang="en-US" sz="2000" dirty="0"/>
          </a:p>
          <a:p>
            <a:pPr marL="0" indent="0">
              <a:buNone/>
            </a:pPr>
            <a:r>
              <a:rPr lang="en-US" sz="2000" dirty="0"/>
              <a:t>*Managed by Twin Oaks Forensic Outpatient Services (TOFOS)</a:t>
            </a:r>
          </a:p>
        </p:txBody>
      </p:sp>
      <p:sp>
        <p:nvSpPr>
          <p:cNvPr id="10" name="Rectangle 9">
            <a:extLst>
              <a:ext uri="{FF2B5EF4-FFF2-40B4-BE49-F238E27FC236}">
                <a16:creationId xmlns:a16="http://schemas.microsoft.com/office/drawing/2014/main" id="{D6DEE6EB-C699-83C4-304A-AFFBAB80EF7B}"/>
              </a:ext>
              <a:ext uri="{C183D7F6-B498-43B3-948B-1728B52AA6E4}">
                <adec:decorative xmlns:adec="http://schemas.microsoft.com/office/drawing/2017/decorative" val="1"/>
              </a:ext>
            </a:extLst>
          </p:cNvPr>
          <p:cNvSpPr/>
          <p:nvPr/>
        </p:nvSpPr>
        <p:spPr>
          <a:xfrm>
            <a:off x="6370781" y="1623864"/>
            <a:ext cx="5181600" cy="48690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A7340197-D092-B186-C0F2-D4EA7C0E72B2}"/>
              </a:ext>
            </a:extLst>
          </p:cNvPr>
          <p:cNvSpPr txBox="1">
            <a:spLocks/>
          </p:cNvSpPr>
          <p:nvPr/>
        </p:nvSpPr>
        <p:spPr>
          <a:xfrm>
            <a:off x="6370781" y="162386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u="sng" dirty="0"/>
              <a:t>Secure Residential Services</a:t>
            </a:r>
            <a:endParaRPr lang="en-US" sz="2000" u="sng" dirty="0"/>
          </a:p>
          <a:p>
            <a:r>
              <a:rPr lang="en-US" sz="2000" dirty="0"/>
              <a:t>Apalachicola Forest Youth Camp (AFYC) located in Liberty County, FL</a:t>
            </a:r>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pPr marL="0" indent="0">
              <a:buNone/>
            </a:pPr>
            <a:r>
              <a:rPr lang="en-US" sz="2000" dirty="0"/>
              <a:t>*Managed by Twin Oaks Juvenile Development, Inc. under contract with DCF</a:t>
            </a:r>
            <a:endParaRPr lang="en-US" sz="2400" dirty="0"/>
          </a:p>
        </p:txBody>
      </p:sp>
      <p:pic>
        <p:nvPicPr>
          <p:cNvPr id="4" name="Picture 3" descr="Map showing the location of Apalachicola Forest Youth Camp.">
            <a:extLst>
              <a:ext uri="{FF2B5EF4-FFF2-40B4-BE49-F238E27FC236}">
                <a16:creationId xmlns:a16="http://schemas.microsoft.com/office/drawing/2014/main" id="{2DCE97EF-FD25-4025-95BD-A7E6D3DD8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975" y="2955635"/>
            <a:ext cx="3111211" cy="2780147"/>
          </a:xfrm>
          <a:prstGeom prst="rect">
            <a:avLst/>
          </a:prstGeom>
          <a:ln w="19050">
            <a:solidFill>
              <a:schemeClr val="tx1"/>
            </a:solidFill>
          </a:ln>
        </p:spPr>
      </p:pic>
    </p:spTree>
    <p:extLst>
      <p:ext uri="{BB962C8B-B14F-4D97-AF65-F5344CB8AC3E}">
        <p14:creationId xmlns:p14="http://schemas.microsoft.com/office/powerpoint/2010/main" val="859884957"/>
      </p:ext>
    </p:extLst>
  </p:cSld>
  <p:clrMapOvr>
    <a:masterClrMapping/>
  </p:clrMapOvr>
  <mc:AlternateContent xmlns:mc="http://schemas.openxmlformats.org/markup-compatibility/2006" xmlns:p14="http://schemas.microsoft.com/office/powerpoint/2010/main">
    <mc:Choice Requires="p14">
      <p:transition spd="slow" p14:dur="2000" advTm="36070"/>
    </mc:Choice>
    <mc:Fallback xmlns="">
      <p:transition spd="slow" advTm="360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6386-2ACC-466E-8B7F-D6A7D623FA0B}"/>
              </a:ext>
            </a:extLst>
          </p:cNvPr>
          <p:cNvSpPr>
            <a:spLocks noGrp="1"/>
          </p:cNvSpPr>
          <p:nvPr>
            <p:ph type="title"/>
          </p:nvPr>
        </p:nvSpPr>
        <p:spPr/>
        <p:txBody>
          <a:bodyPr>
            <a:normAutofit fontScale="90000"/>
          </a:bodyPr>
          <a:lstStyle/>
          <a:p>
            <a:r>
              <a:rPr lang="en-US" dirty="0"/>
              <a:t>Florida Assertive Community </a:t>
            </a:r>
            <a:br>
              <a:rPr lang="en-US" dirty="0"/>
            </a:br>
            <a:r>
              <a:rPr lang="en-US" dirty="0"/>
              <a:t>Treatment - FACT Teams (1 of 2)</a:t>
            </a:r>
          </a:p>
        </p:txBody>
      </p:sp>
      <p:sp>
        <p:nvSpPr>
          <p:cNvPr id="3" name="Content Placeholder 2">
            <a:extLst>
              <a:ext uri="{FF2B5EF4-FFF2-40B4-BE49-F238E27FC236}">
                <a16:creationId xmlns:a16="http://schemas.microsoft.com/office/drawing/2014/main" id="{73AF60F5-A4C6-46C2-AB87-F4414843DF4C}"/>
              </a:ext>
            </a:extLst>
          </p:cNvPr>
          <p:cNvSpPr>
            <a:spLocks noGrp="1"/>
          </p:cNvSpPr>
          <p:nvPr>
            <p:ph idx="1"/>
          </p:nvPr>
        </p:nvSpPr>
        <p:spPr/>
        <p:txBody>
          <a:bodyPr/>
          <a:lstStyle/>
          <a:p>
            <a:pPr marL="0" indent="0">
              <a:buNone/>
            </a:pPr>
            <a:r>
              <a:rPr lang="en-US" b="1" u="sng" dirty="0"/>
              <a:t>Who Do FACT Teams Assist:</a:t>
            </a:r>
          </a:p>
          <a:p>
            <a:r>
              <a:rPr lang="en-US" dirty="0"/>
              <a:t>Adult clients with severe and persistent mental illness </a:t>
            </a:r>
          </a:p>
          <a:p>
            <a:r>
              <a:rPr lang="en-US" dirty="0"/>
              <a:t>Eligibility determined by MEs with priority given to those with history of repeated:</a:t>
            </a:r>
          </a:p>
          <a:p>
            <a:pPr lvl="1"/>
            <a:r>
              <a:rPr lang="en-US" sz="2000" dirty="0"/>
              <a:t>Hospitalization or emergency room visits</a:t>
            </a:r>
          </a:p>
          <a:p>
            <a:pPr lvl="1"/>
            <a:r>
              <a:rPr lang="en-US" sz="2000" dirty="0"/>
              <a:t>Admissions to state hospitals</a:t>
            </a:r>
          </a:p>
          <a:p>
            <a:pPr lvl="1"/>
            <a:r>
              <a:rPr lang="en-US" sz="2000" dirty="0"/>
              <a:t>Homelessness</a:t>
            </a:r>
          </a:p>
          <a:p>
            <a:pPr lvl="1"/>
            <a:r>
              <a:rPr lang="en-US" sz="2000" dirty="0"/>
              <a:t>Incarceration   	</a:t>
            </a:r>
          </a:p>
          <a:p>
            <a:pPr marL="0" indent="0">
              <a:buNone/>
            </a:pPr>
            <a:r>
              <a:rPr lang="en-US" b="1" u="sng" dirty="0"/>
              <a:t>What Is Their Goal:</a:t>
            </a:r>
          </a:p>
          <a:p>
            <a:r>
              <a:rPr lang="en-US" dirty="0"/>
              <a:t>Assist clients to live as independently as possible in the community.</a:t>
            </a:r>
          </a:p>
          <a:p>
            <a:pPr marL="0" indent="0">
              <a:buNone/>
            </a:pPr>
            <a:r>
              <a:rPr lang="en-US" dirty="0"/>
              <a:t>(16, 17)</a:t>
            </a:r>
          </a:p>
          <a:p>
            <a:endParaRPr lang="en-US" sz="2000" dirty="0"/>
          </a:p>
          <a:p>
            <a:pPr marL="0" indent="0">
              <a:buNone/>
            </a:pPr>
            <a:endParaRPr lang="en-US" sz="2000" b="1" u="sng" dirty="0"/>
          </a:p>
          <a:p>
            <a:endParaRPr lang="en-US" sz="2000" dirty="0"/>
          </a:p>
        </p:txBody>
      </p:sp>
    </p:spTree>
    <p:extLst>
      <p:ext uri="{BB962C8B-B14F-4D97-AF65-F5344CB8AC3E}">
        <p14:creationId xmlns:p14="http://schemas.microsoft.com/office/powerpoint/2010/main" val="4027037259"/>
      </p:ext>
    </p:extLst>
  </p:cSld>
  <p:clrMapOvr>
    <a:masterClrMapping/>
  </p:clrMapOvr>
  <mc:AlternateContent xmlns:mc="http://schemas.openxmlformats.org/markup-compatibility/2006" xmlns:p14="http://schemas.microsoft.com/office/powerpoint/2010/main">
    <mc:Choice Requires="p14">
      <p:transition spd="slow" p14:dur="2000" advTm="56968"/>
    </mc:Choice>
    <mc:Fallback xmlns="">
      <p:transition spd="slow" advTm="5696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6386-2ACC-466E-8B7F-D6A7D623FA0B}"/>
              </a:ext>
            </a:extLst>
          </p:cNvPr>
          <p:cNvSpPr>
            <a:spLocks noGrp="1"/>
          </p:cNvSpPr>
          <p:nvPr>
            <p:ph type="title"/>
          </p:nvPr>
        </p:nvSpPr>
        <p:spPr/>
        <p:txBody>
          <a:bodyPr>
            <a:normAutofit fontScale="90000"/>
          </a:bodyPr>
          <a:lstStyle/>
          <a:p>
            <a:r>
              <a:rPr lang="en-US" dirty="0"/>
              <a:t>Florida Assertive Community </a:t>
            </a:r>
            <a:br>
              <a:rPr lang="en-US" dirty="0"/>
            </a:br>
            <a:r>
              <a:rPr lang="en-US" dirty="0"/>
              <a:t>Treatment - FACT Teams (2 of 2)</a:t>
            </a:r>
          </a:p>
        </p:txBody>
      </p:sp>
      <p:sp>
        <p:nvSpPr>
          <p:cNvPr id="3" name="Content Placeholder 2">
            <a:extLst>
              <a:ext uri="{FF2B5EF4-FFF2-40B4-BE49-F238E27FC236}">
                <a16:creationId xmlns:a16="http://schemas.microsoft.com/office/drawing/2014/main" id="{73AF60F5-A4C6-46C2-AB87-F4414843DF4C}"/>
              </a:ext>
            </a:extLst>
          </p:cNvPr>
          <p:cNvSpPr>
            <a:spLocks noGrp="1"/>
          </p:cNvSpPr>
          <p:nvPr>
            <p:ph idx="1"/>
          </p:nvPr>
        </p:nvSpPr>
        <p:spPr/>
        <p:txBody>
          <a:bodyPr/>
          <a:lstStyle/>
          <a:p>
            <a:pPr marL="0" indent="0">
              <a:buNone/>
            </a:pPr>
            <a:r>
              <a:rPr lang="en-US" b="1" u="sng" dirty="0"/>
              <a:t>How Do FACT Teams Assist:</a:t>
            </a:r>
          </a:p>
          <a:p>
            <a:r>
              <a:rPr lang="en-US" dirty="0"/>
              <a:t>Provide 24/7 individualized, wrap-around outpatient care plans.</a:t>
            </a:r>
          </a:p>
          <a:p>
            <a:endParaRPr lang="en-US" dirty="0"/>
          </a:p>
          <a:p>
            <a:r>
              <a:rPr lang="en-US" dirty="0"/>
              <a:t>Care Plans include:</a:t>
            </a:r>
          </a:p>
          <a:p>
            <a:pPr lvl="1"/>
            <a:r>
              <a:rPr lang="en-US" sz="2400" dirty="0"/>
              <a:t>Psychiatric services and supportive therapies</a:t>
            </a:r>
          </a:p>
          <a:p>
            <a:pPr lvl="1"/>
            <a:r>
              <a:rPr lang="en-US" sz="2400" dirty="0"/>
              <a:t>Case management</a:t>
            </a:r>
          </a:p>
          <a:p>
            <a:pPr lvl="1"/>
            <a:r>
              <a:rPr lang="en-US" sz="2400" dirty="0"/>
              <a:t>Primary medical care</a:t>
            </a:r>
          </a:p>
          <a:p>
            <a:pPr lvl="1"/>
            <a:r>
              <a:rPr lang="en-US" sz="2400" dirty="0"/>
              <a:t>Financial supports and money management services</a:t>
            </a:r>
          </a:p>
          <a:p>
            <a:pPr lvl="1"/>
            <a:r>
              <a:rPr lang="en-US" sz="2400" dirty="0"/>
              <a:t>Transportation</a:t>
            </a:r>
          </a:p>
          <a:p>
            <a:pPr lvl="1"/>
            <a:r>
              <a:rPr lang="en-US" sz="2400" dirty="0"/>
              <a:t>Training for family members and supporters</a:t>
            </a:r>
          </a:p>
          <a:p>
            <a:endParaRPr lang="en-US" sz="2000" dirty="0"/>
          </a:p>
        </p:txBody>
      </p:sp>
    </p:spTree>
    <p:extLst>
      <p:ext uri="{BB962C8B-B14F-4D97-AF65-F5344CB8AC3E}">
        <p14:creationId xmlns:p14="http://schemas.microsoft.com/office/powerpoint/2010/main" val="2210872105"/>
      </p:ext>
    </p:extLst>
  </p:cSld>
  <p:clrMapOvr>
    <a:masterClrMapping/>
  </p:clrMapOvr>
  <mc:AlternateContent xmlns:mc="http://schemas.openxmlformats.org/markup-compatibility/2006" xmlns:p14="http://schemas.microsoft.com/office/powerpoint/2010/main">
    <mc:Choice Requires="p14">
      <p:transition spd="slow" p14:dur="2000" advTm="56968"/>
    </mc:Choice>
    <mc:Fallback xmlns="">
      <p:transition spd="slow" advTm="569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EE39-C9A3-474A-AE4B-5ECB2E4044A7}"/>
              </a:ext>
            </a:extLst>
          </p:cNvPr>
          <p:cNvSpPr>
            <a:spLocks noGrp="1"/>
          </p:cNvSpPr>
          <p:nvPr>
            <p:ph type="title"/>
          </p:nvPr>
        </p:nvSpPr>
        <p:spPr/>
        <p:txBody>
          <a:bodyPr/>
          <a:lstStyle/>
          <a:p>
            <a:r>
              <a:rPr lang="en-US" dirty="0"/>
              <a:t>Mobile Response Teams (1 of 3)</a:t>
            </a:r>
          </a:p>
        </p:txBody>
      </p:sp>
      <p:sp>
        <p:nvSpPr>
          <p:cNvPr id="3" name="Content Placeholder 2">
            <a:extLst>
              <a:ext uri="{FF2B5EF4-FFF2-40B4-BE49-F238E27FC236}">
                <a16:creationId xmlns:a16="http://schemas.microsoft.com/office/drawing/2014/main" id="{186D845C-DA5D-4D87-9A7E-50743389C997}"/>
              </a:ext>
            </a:extLst>
          </p:cNvPr>
          <p:cNvSpPr>
            <a:spLocks noGrp="1"/>
          </p:cNvSpPr>
          <p:nvPr>
            <p:ph idx="1"/>
          </p:nvPr>
        </p:nvSpPr>
        <p:spPr/>
        <p:txBody>
          <a:bodyPr/>
          <a:lstStyle/>
          <a:p>
            <a:pPr marL="0" indent="0">
              <a:buNone/>
            </a:pPr>
            <a:r>
              <a:rPr lang="en-US" b="1" u="sng" dirty="0"/>
              <a:t>Who Do Mobile Response Teams Assist:</a:t>
            </a:r>
          </a:p>
          <a:p>
            <a:r>
              <a:rPr lang="en-US" dirty="0"/>
              <a:t>Anyone, regardless of their ability to pay</a:t>
            </a:r>
          </a:p>
          <a:p>
            <a:r>
              <a:rPr lang="en-US" dirty="0"/>
              <a:t>Available 24/7 in any setting that the behavioral health crisis is occurring.</a:t>
            </a:r>
          </a:p>
          <a:p>
            <a:r>
              <a:rPr lang="en-US" dirty="0"/>
              <a:t>Assistance requested by calling MRT phone number.</a:t>
            </a:r>
          </a:p>
          <a:p>
            <a:endParaRPr lang="en-US" dirty="0"/>
          </a:p>
          <a:p>
            <a:pPr marL="0" indent="0">
              <a:buNone/>
            </a:pPr>
            <a:r>
              <a:rPr lang="en-US" b="1" u="sng" dirty="0"/>
              <a:t>What Are Their Goals:</a:t>
            </a:r>
          </a:p>
          <a:p>
            <a:r>
              <a:rPr lang="en-US" dirty="0">
                <a:effectLst/>
              </a:rPr>
              <a:t>Lessen trauma</a:t>
            </a:r>
          </a:p>
          <a:p>
            <a:r>
              <a:rPr lang="en-US" dirty="0">
                <a:effectLst/>
              </a:rPr>
              <a:t>divert from emergency departments or juvenile/criminal justice</a:t>
            </a:r>
          </a:p>
          <a:p>
            <a:r>
              <a:rPr lang="en-US" dirty="0">
                <a:effectLst/>
              </a:rPr>
              <a:t>prevent unnecessary psychiatric hospitalizations.  			(18)</a:t>
            </a:r>
            <a:endParaRPr lang="en-US" sz="2000" dirty="0"/>
          </a:p>
          <a:p>
            <a:endParaRPr lang="en-US" sz="2000" dirty="0"/>
          </a:p>
        </p:txBody>
      </p:sp>
    </p:spTree>
    <p:extLst>
      <p:ext uri="{BB962C8B-B14F-4D97-AF65-F5344CB8AC3E}">
        <p14:creationId xmlns:p14="http://schemas.microsoft.com/office/powerpoint/2010/main" val="1046861049"/>
      </p:ext>
    </p:extLst>
  </p:cSld>
  <p:clrMapOvr>
    <a:masterClrMapping/>
  </p:clrMapOvr>
  <mc:AlternateContent xmlns:mc="http://schemas.openxmlformats.org/markup-compatibility/2006" xmlns:p14="http://schemas.microsoft.com/office/powerpoint/2010/main">
    <mc:Choice Requires="p14">
      <p:transition spd="slow" p14:dur="2000" advTm="67231"/>
    </mc:Choice>
    <mc:Fallback xmlns="">
      <p:transition spd="slow" advTm="6723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EE39-C9A3-474A-AE4B-5ECB2E4044A7}"/>
              </a:ext>
            </a:extLst>
          </p:cNvPr>
          <p:cNvSpPr>
            <a:spLocks noGrp="1"/>
          </p:cNvSpPr>
          <p:nvPr>
            <p:ph type="title"/>
          </p:nvPr>
        </p:nvSpPr>
        <p:spPr/>
        <p:txBody>
          <a:bodyPr/>
          <a:lstStyle/>
          <a:p>
            <a:r>
              <a:rPr lang="en-US" dirty="0"/>
              <a:t>Mobile Response Teams (2 of 3)</a:t>
            </a:r>
          </a:p>
        </p:txBody>
      </p:sp>
      <p:sp>
        <p:nvSpPr>
          <p:cNvPr id="3" name="Content Placeholder 2">
            <a:extLst>
              <a:ext uri="{FF2B5EF4-FFF2-40B4-BE49-F238E27FC236}">
                <a16:creationId xmlns:a16="http://schemas.microsoft.com/office/drawing/2014/main" id="{186D845C-DA5D-4D87-9A7E-50743389C997}"/>
              </a:ext>
            </a:extLst>
          </p:cNvPr>
          <p:cNvSpPr>
            <a:spLocks noGrp="1"/>
          </p:cNvSpPr>
          <p:nvPr>
            <p:ph idx="1"/>
          </p:nvPr>
        </p:nvSpPr>
        <p:spPr/>
        <p:txBody>
          <a:bodyPr/>
          <a:lstStyle/>
          <a:p>
            <a:pPr marL="0" indent="0">
              <a:buNone/>
            </a:pPr>
            <a:r>
              <a:rPr lang="en-US" b="1" u="sng" dirty="0"/>
              <a:t>How Do Mobile Response Teams Assist:</a:t>
            </a:r>
          </a:p>
          <a:p>
            <a:endParaRPr lang="en-US" sz="2400" dirty="0"/>
          </a:p>
          <a:p>
            <a:r>
              <a:rPr lang="en-US" sz="2400" dirty="0"/>
              <a:t>Provide immediate assessment, intervention, recommendations, referrals and support services. </a:t>
            </a:r>
          </a:p>
          <a:p>
            <a:pPr marL="0" indent="0">
              <a:buNone/>
            </a:pPr>
            <a:endParaRPr lang="en-US" sz="2400" dirty="0"/>
          </a:p>
          <a:p>
            <a:r>
              <a:rPr lang="en-US" dirty="0"/>
              <a:t>L</a:t>
            </a:r>
            <a:r>
              <a:rPr lang="en-US" sz="2400" dirty="0"/>
              <a:t>ink individuals to appropriate community resources.</a:t>
            </a:r>
            <a:endParaRPr lang="en-US" b="1" u="sng" dirty="0"/>
          </a:p>
        </p:txBody>
      </p:sp>
    </p:spTree>
    <p:extLst>
      <p:ext uri="{BB962C8B-B14F-4D97-AF65-F5344CB8AC3E}">
        <p14:creationId xmlns:p14="http://schemas.microsoft.com/office/powerpoint/2010/main" val="4244095056"/>
      </p:ext>
    </p:extLst>
  </p:cSld>
  <p:clrMapOvr>
    <a:masterClrMapping/>
  </p:clrMapOvr>
  <mc:AlternateContent xmlns:mc="http://schemas.openxmlformats.org/markup-compatibility/2006" xmlns:p14="http://schemas.microsoft.com/office/powerpoint/2010/main">
    <mc:Choice Requires="p14">
      <p:transition spd="slow" p14:dur="2000" advTm="67231"/>
    </mc:Choice>
    <mc:Fallback xmlns="">
      <p:transition spd="slow" advTm="672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6C8B-B87D-44D4-816E-973778BCA461}"/>
              </a:ext>
            </a:extLst>
          </p:cNvPr>
          <p:cNvSpPr>
            <a:spLocks noGrp="1"/>
          </p:cNvSpPr>
          <p:nvPr>
            <p:ph type="title"/>
          </p:nvPr>
        </p:nvSpPr>
        <p:spPr/>
        <p:txBody>
          <a:bodyPr/>
          <a:lstStyle/>
          <a:p>
            <a:r>
              <a:rPr lang="en-US" dirty="0"/>
              <a:t>Today’s Presenters (2 of 2)</a:t>
            </a:r>
          </a:p>
        </p:txBody>
      </p:sp>
      <p:sp>
        <p:nvSpPr>
          <p:cNvPr id="3" name="Content Placeholder 2">
            <a:extLst>
              <a:ext uri="{FF2B5EF4-FFF2-40B4-BE49-F238E27FC236}">
                <a16:creationId xmlns:a16="http://schemas.microsoft.com/office/drawing/2014/main" id="{9913A891-1901-40A4-86F8-5E7DBC8FC00C}"/>
              </a:ext>
            </a:extLst>
          </p:cNvPr>
          <p:cNvSpPr>
            <a:spLocks noGrp="1"/>
          </p:cNvSpPr>
          <p:nvPr>
            <p:ph idx="1"/>
          </p:nvPr>
        </p:nvSpPr>
        <p:spPr>
          <a:xfrm>
            <a:off x="838200" y="1645871"/>
            <a:ext cx="10515600" cy="4662650"/>
          </a:xfrm>
        </p:spPr>
        <p:txBody>
          <a:bodyPr/>
          <a:lstStyle/>
          <a:p>
            <a:pPr marL="0" indent="0">
              <a:buNone/>
            </a:pPr>
            <a:r>
              <a:rPr lang="en-US" sz="2800" b="1" dirty="0"/>
              <a:t>Curtis Filaroski</a:t>
            </a:r>
          </a:p>
          <a:p>
            <a:pPr marL="0" indent="0">
              <a:buNone/>
            </a:pPr>
            <a:endParaRPr lang="en-US" sz="2800" b="1" dirty="0"/>
          </a:p>
          <a:p>
            <a:r>
              <a:rPr lang="en-US" dirty="0"/>
              <a:t>Senior Staff Attorney with Disability Rights Florida (DRF), Florida’s Protection and Advocacy system. </a:t>
            </a:r>
          </a:p>
          <a:p>
            <a:endParaRPr lang="en-US" dirty="0"/>
          </a:p>
          <a:p>
            <a:r>
              <a:rPr lang="en-US" dirty="0"/>
              <a:t>Joined DRF in 2014</a:t>
            </a:r>
          </a:p>
          <a:p>
            <a:endParaRPr lang="en-US" dirty="0"/>
          </a:p>
          <a:p>
            <a:r>
              <a:rPr lang="en-US" dirty="0"/>
              <a:t>JD from Florida State University (2014)</a:t>
            </a:r>
          </a:p>
          <a:p>
            <a:endParaRPr lang="en-US" dirty="0"/>
          </a:p>
          <a:p>
            <a:pPr marL="0" indent="0">
              <a:buNone/>
            </a:pPr>
            <a:endParaRPr lang="en-US" dirty="0"/>
          </a:p>
          <a:p>
            <a:endParaRPr lang="en-US" dirty="0"/>
          </a:p>
          <a:p>
            <a:pPr lvl="1"/>
            <a:endParaRPr lang="en-US" sz="2600" dirty="0"/>
          </a:p>
        </p:txBody>
      </p:sp>
    </p:spTree>
    <p:extLst>
      <p:ext uri="{BB962C8B-B14F-4D97-AF65-F5344CB8AC3E}">
        <p14:creationId xmlns:p14="http://schemas.microsoft.com/office/powerpoint/2010/main" val="1982348270"/>
      </p:ext>
    </p:extLst>
  </p:cSld>
  <p:clrMapOvr>
    <a:masterClrMapping/>
  </p:clrMapOvr>
  <mc:AlternateContent xmlns:mc="http://schemas.openxmlformats.org/markup-compatibility/2006" xmlns:p14="http://schemas.microsoft.com/office/powerpoint/2010/main">
    <mc:Choice Requires="p14">
      <p:transition spd="slow" p14:dur="2000" advTm="60312"/>
    </mc:Choice>
    <mc:Fallback xmlns="">
      <p:transition spd="slow" advTm="603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EE39-C9A3-474A-AE4B-5ECB2E4044A7}"/>
              </a:ext>
            </a:extLst>
          </p:cNvPr>
          <p:cNvSpPr>
            <a:spLocks noGrp="1"/>
          </p:cNvSpPr>
          <p:nvPr>
            <p:ph type="title"/>
          </p:nvPr>
        </p:nvSpPr>
        <p:spPr/>
        <p:txBody>
          <a:bodyPr/>
          <a:lstStyle/>
          <a:p>
            <a:r>
              <a:rPr lang="en-US" dirty="0"/>
              <a:t>Mobile Response Teams (3 of 3)</a:t>
            </a:r>
          </a:p>
        </p:txBody>
      </p:sp>
      <p:pic>
        <p:nvPicPr>
          <p:cNvPr id="8" name="Content Placeholder 7" descr="A detailed map and list of MRTs throughout Florida.">
            <a:extLst>
              <a:ext uri="{FF2B5EF4-FFF2-40B4-BE49-F238E27FC236}">
                <a16:creationId xmlns:a16="http://schemas.microsoft.com/office/drawing/2014/main" id="{FAA8A411-5BBD-A29E-187C-819DB3B4A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5747" y="1326676"/>
            <a:ext cx="5600506" cy="5511610"/>
          </a:xfrm>
        </p:spPr>
      </p:pic>
    </p:spTree>
    <p:extLst>
      <p:ext uri="{BB962C8B-B14F-4D97-AF65-F5344CB8AC3E}">
        <p14:creationId xmlns:p14="http://schemas.microsoft.com/office/powerpoint/2010/main" val="480789501"/>
      </p:ext>
    </p:extLst>
  </p:cSld>
  <p:clrMapOvr>
    <a:masterClrMapping/>
  </p:clrMapOvr>
  <mc:AlternateContent xmlns:mc="http://schemas.openxmlformats.org/markup-compatibility/2006" xmlns:p14="http://schemas.microsoft.com/office/powerpoint/2010/main">
    <mc:Choice Requires="p14">
      <p:transition spd="slow" p14:dur="2000" advTm="67231"/>
    </mc:Choice>
    <mc:Fallback xmlns="">
      <p:transition spd="slow" advTm="6723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141F-2A5F-4DA4-BC68-19C8D64FF80A}"/>
              </a:ext>
            </a:extLst>
          </p:cNvPr>
          <p:cNvSpPr>
            <a:spLocks noGrp="1"/>
          </p:cNvSpPr>
          <p:nvPr>
            <p:ph type="title"/>
          </p:nvPr>
        </p:nvSpPr>
        <p:spPr/>
        <p:txBody>
          <a:bodyPr>
            <a:normAutofit fontScale="90000"/>
          </a:bodyPr>
          <a:lstStyle/>
          <a:p>
            <a:r>
              <a:rPr lang="en-US" dirty="0"/>
              <a:t>Coordinated Specialty Care (CSC) </a:t>
            </a:r>
            <a:br>
              <a:rPr lang="en-US" dirty="0"/>
            </a:br>
            <a:r>
              <a:rPr lang="en-US" dirty="0"/>
              <a:t>for Early Psychosis (1 of 2)</a:t>
            </a:r>
          </a:p>
        </p:txBody>
      </p:sp>
      <p:sp>
        <p:nvSpPr>
          <p:cNvPr id="3" name="Content Placeholder 2">
            <a:extLst>
              <a:ext uri="{FF2B5EF4-FFF2-40B4-BE49-F238E27FC236}">
                <a16:creationId xmlns:a16="http://schemas.microsoft.com/office/drawing/2014/main" id="{CD40AF99-6DC4-4FE3-B3FF-ED4DE3C49FFF}"/>
              </a:ext>
            </a:extLst>
          </p:cNvPr>
          <p:cNvSpPr>
            <a:spLocks noGrp="1"/>
          </p:cNvSpPr>
          <p:nvPr>
            <p:ph idx="1"/>
          </p:nvPr>
        </p:nvSpPr>
        <p:spPr/>
        <p:txBody>
          <a:bodyPr/>
          <a:lstStyle/>
          <a:p>
            <a:pPr marL="0" indent="0">
              <a:buNone/>
            </a:pPr>
            <a:r>
              <a:rPr lang="en-US" b="1" u="sng" dirty="0"/>
              <a:t>Who Do CSCs Assist:</a:t>
            </a:r>
          </a:p>
          <a:p>
            <a:r>
              <a:rPr lang="en-US" dirty="0"/>
              <a:t>People with first episode psychosis (FEP) </a:t>
            </a:r>
          </a:p>
          <a:p>
            <a:endParaRPr lang="en-US" dirty="0"/>
          </a:p>
          <a:p>
            <a:pPr marL="0" indent="0">
              <a:buNone/>
            </a:pPr>
            <a:endParaRPr lang="en-US" b="1" u="sng" dirty="0"/>
          </a:p>
          <a:p>
            <a:pPr marL="0" indent="0">
              <a:buNone/>
            </a:pPr>
            <a:r>
              <a:rPr lang="en-US" b="1" u="sng" dirty="0"/>
              <a:t>What Are Their Goals:</a:t>
            </a:r>
          </a:p>
          <a:p>
            <a:r>
              <a:rPr lang="en-US" dirty="0"/>
              <a:t>Develop recovery-oriented treatment programs</a:t>
            </a:r>
          </a:p>
          <a:p>
            <a:r>
              <a:rPr lang="en-US" dirty="0"/>
              <a:t>Link individuals with services as soon as possible after psychotic symptoms begin</a:t>
            </a:r>
          </a:p>
          <a:p>
            <a:pPr marL="0" lvl="1" indent="0">
              <a:buNone/>
            </a:pPr>
            <a:endParaRPr lang="en-US" dirty="0"/>
          </a:p>
          <a:p>
            <a:pPr marL="0" lvl="1" indent="0">
              <a:buNone/>
            </a:pPr>
            <a:r>
              <a:rPr lang="en-US" dirty="0"/>
              <a:t>(19)</a:t>
            </a:r>
          </a:p>
        </p:txBody>
      </p:sp>
    </p:spTree>
    <p:extLst>
      <p:ext uri="{BB962C8B-B14F-4D97-AF65-F5344CB8AC3E}">
        <p14:creationId xmlns:p14="http://schemas.microsoft.com/office/powerpoint/2010/main" val="3652589843"/>
      </p:ext>
    </p:extLst>
  </p:cSld>
  <p:clrMapOvr>
    <a:masterClrMapping/>
  </p:clrMapOvr>
  <mc:AlternateContent xmlns:mc="http://schemas.openxmlformats.org/markup-compatibility/2006" xmlns:p14="http://schemas.microsoft.com/office/powerpoint/2010/main">
    <mc:Choice Requires="p14">
      <p:transition spd="slow" p14:dur="2000" advTm="38326"/>
    </mc:Choice>
    <mc:Fallback xmlns="">
      <p:transition spd="slow" advTm="3832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141F-2A5F-4DA4-BC68-19C8D64FF80A}"/>
              </a:ext>
            </a:extLst>
          </p:cNvPr>
          <p:cNvSpPr>
            <a:spLocks noGrp="1"/>
          </p:cNvSpPr>
          <p:nvPr>
            <p:ph type="title"/>
          </p:nvPr>
        </p:nvSpPr>
        <p:spPr/>
        <p:txBody>
          <a:bodyPr>
            <a:normAutofit fontScale="90000"/>
          </a:bodyPr>
          <a:lstStyle/>
          <a:p>
            <a:r>
              <a:rPr lang="en-US" dirty="0"/>
              <a:t>Coordinated Specialty Care (CSC) </a:t>
            </a:r>
            <a:br>
              <a:rPr lang="en-US" dirty="0"/>
            </a:br>
            <a:r>
              <a:rPr lang="en-US" dirty="0"/>
              <a:t>for Early Psychosis (2 of 2)</a:t>
            </a:r>
          </a:p>
        </p:txBody>
      </p:sp>
      <p:sp>
        <p:nvSpPr>
          <p:cNvPr id="3" name="Content Placeholder 2">
            <a:extLst>
              <a:ext uri="{FF2B5EF4-FFF2-40B4-BE49-F238E27FC236}">
                <a16:creationId xmlns:a16="http://schemas.microsoft.com/office/drawing/2014/main" id="{CD40AF99-6DC4-4FE3-B3FF-ED4DE3C49FFF}"/>
              </a:ext>
            </a:extLst>
          </p:cNvPr>
          <p:cNvSpPr>
            <a:spLocks noGrp="1"/>
          </p:cNvSpPr>
          <p:nvPr>
            <p:ph idx="1"/>
          </p:nvPr>
        </p:nvSpPr>
        <p:spPr/>
        <p:txBody>
          <a:bodyPr/>
          <a:lstStyle/>
          <a:p>
            <a:pPr marL="0" indent="0">
              <a:buNone/>
            </a:pPr>
            <a:r>
              <a:rPr lang="en-US" b="1" u="sng" dirty="0"/>
              <a:t>How Do CSCs Assist:</a:t>
            </a:r>
          </a:p>
          <a:p>
            <a:r>
              <a:rPr lang="en-US" dirty="0"/>
              <a:t>Teams of specialists use shared decision making to work with individuals undergoing FEP to create a personal treatment plan.</a:t>
            </a:r>
          </a:p>
          <a:p>
            <a:endParaRPr lang="en-US" dirty="0"/>
          </a:p>
          <a:p>
            <a:r>
              <a:rPr lang="en-US" dirty="0"/>
              <a:t>Personal Treatment Plans include:</a:t>
            </a:r>
          </a:p>
          <a:p>
            <a:pPr lvl="1"/>
            <a:r>
              <a:rPr lang="en-US" dirty="0"/>
              <a:t>Psychotherapy</a:t>
            </a:r>
          </a:p>
          <a:p>
            <a:pPr lvl="1"/>
            <a:r>
              <a:rPr lang="en-US" dirty="0"/>
              <a:t>Medication management specially tailored to FEP</a:t>
            </a:r>
          </a:p>
          <a:p>
            <a:pPr lvl="1"/>
            <a:r>
              <a:rPr lang="en-US" dirty="0"/>
              <a:t>Family education and support</a:t>
            </a:r>
          </a:p>
          <a:p>
            <a:pPr lvl="1"/>
            <a:r>
              <a:rPr lang="en-US" dirty="0"/>
              <a:t>Case management</a:t>
            </a:r>
          </a:p>
          <a:p>
            <a:pPr lvl="1"/>
            <a:r>
              <a:rPr lang="en-US" dirty="0"/>
              <a:t>Work education or support</a:t>
            </a:r>
          </a:p>
        </p:txBody>
      </p:sp>
    </p:spTree>
    <p:extLst>
      <p:ext uri="{BB962C8B-B14F-4D97-AF65-F5344CB8AC3E}">
        <p14:creationId xmlns:p14="http://schemas.microsoft.com/office/powerpoint/2010/main" val="1300118681"/>
      </p:ext>
    </p:extLst>
  </p:cSld>
  <p:clrMapOvr>
    <a:masterClrMapping/>
  </p:clrMapOvr>
  <mc:AlternateContent xmlns:mc="http://schemas.openxmlformats.org/markup-compatibility/2006" xmlns:p14="http://schemas.microsoft.com/office/powerpoint/2010/main">
    <mc:Choice Requires="p14">
      <p:transition spd="slow" p14:dur="2000" advTm="38326"/>
    </mc:Choice>
    <mc:Fallback xmlns="">
      <p:transition spd="slow" advTm="3832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9ED9-0077-4AF8-93FD-4D14F594DE23}"/>
              </a:ext>
            </a:extLst>
          </p:cNvPr>
          <p:cNvSpPr>
            <a:spLocks noGrp="1"/>
          </p:cNvSpPr>
          <p:nvPr>
            <p:ph type="ctrTitle"/>
          </p:nvPr>
        </p:nvSpPr>
        <p:spPr>
          <a:xfrm>
            <a:off x="522489" y="1607127"/>
            <a:ext cx="9683692" cy="1065404"/>
          </a:xfrm>
        </p:spPr>
        <p:txBody>
          <a:bodyPr>
            <a:normAutofit/>
          </a:bodyPr>
          <a:lstStyle/>
          <a:p>
            <a:r>
              <a:rPr lang="en-US" sz="4000" dirty="0"/>
              <a:t>Peer-based Community Resources:</a:t>
            </a:r>
          </a:p>
        </p:txBody>
      </p:sp>
      <p:sp>
        <p:nvSpPr>
          <p:cNvPr id="3" name="Subtitle 2">
            <a:extLst>
              <a:ext uri="{FF2B5EF4-FFF2-40B4-BE49-F238E27FC236}">
                <a16:creationId xmlns:a16="http://schemas.microsoft.com/office/drawing/2014/main" id="{CE69D73A-E212-459B-9101-28E9DA242180}"/>
              </a:ext>
            </a:extLst>
          </p:cNvPr>
          <p:cNvSpPr>
            <a:spLocks noGrp="1"/>
          </p:cNvSpPr>
          <p:nvPr>
            <p:ph type="subTitle" idx="1"/>
          </p:nvPr>
        </p:nvSpPr>
        <p:spPr>
          <a:xfrm>
            <a:off x="1597319" y="2875730"/>
            <a:ext cx="7534031" cy="1769774"/>
          </a:xfrm>
        </p:spPr>
        <p:txBody>
          <a:bodyPr>
            <a:noAutofit/>
          </a:bodyPr>
          <a:lstStyle/>
          <a:p>
            <a:pPr marL="457200" indent="-457200">
              <a:buFont typeface="Arial" panose="020B0604020202020204" pitchFamily="34" charset="0"/>
              <a:buChar char="•"/>
            </a:pPr>
            <a:r>
              <a:rPr lang="en-US" sz="2400" dirty="0"/>
              <a:t>Peer Support</a:t>
            </a:r>
          </a:p>
          <a:p>
            <a:pPr marL="457200" indent="-457200">
              <a:buFont typeface="Arial" panose="020B0604020202020204" pitchFamily="34" charset="0"/>
              <a:buChar char="•"/>
            </a:pPr>
            <a:r>
              <a:rPr lang="en-US" sz="2400" dirty="0"/>
              <a:t>Drop-in Centers</a:t>
            </a:r>
          </a:p>
          <a:p>
            <a:pPr marL="457200" indent="-457200">
              <a:buFont typeface="Arial" panose="020B0604020202020204" pitchFamily="34" charset="0"/>
              <a:buChar char="•"/>
            </a:pPr>
            <a:r>
              <a:rPr lang="en-US" sz="2400" dirty="0"/>
              <a:t>Clubhouses</a:t>
            </a:r>
          </a:p>
          <a:p>
            <a:pPr marL="457200" indent="-457200">
              <a:buFont typeface="Arial" panose="020B0604020202020204" pitchFamily="34" charset="0"/>
              <a:buChar char="•"/>
            </a:pPr>
            <a:r>
              <a:rPr lang="en-US" sz="2400" dirty="0"/>
              <a:t>Peer Respite and Warmlines</a:t>
            </a:r>
          </a:p>
        </p:txBody>
      </p:sp>
    </p:spTree>
    <p:extLst>
      <p:ext uri="{BB962C8B-B14F-4D97-AF65-F5344CB8AC3E}">
        <p14:creationId xmlns:p14="http://schemas.microsoft.com/office/powerpoint/2010/main" val="216978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22E1-C220-4CBD-B62C-FCD5A8C66EFE}"/>
              </a:ext>
            </a:extLst>
          </p:cNvPr>
          <p:cNvSpPr>
            <a:spLocks noGrp="1"/>
          </p:cNvSpPr>
          <p:nvPr>
            <p:ph type="title"/>
          </p:nvPr>
        </p:nvSpPr>
        <p:spPr/>
        <p:txBody>
          <a:bodyPr/>
          <a:lstStyle/>
          <a:p>
            <a:r>
              <a:rPr lang="en-US" dirty="0"/>
              <a:t>Peer Support</a:t>
            </a:r>
          </a:p>
        </p:txBody>
      </p:sp>
      <p:sp>
        <p:nvSpPr>
          <p:cNvPr id="3" name="Content Placeholder 2">
            <a:extLst>
              <a:ext uri="{FF2B5EF4-FFF2-40B4-BE49-F238E27FC236}">
                <a16:creationId xmlns:a16="http://schemas.microsoft.com/office/drawing/2014/main" id="{84F6873E-4399-4EE6-B10D-8DF8A14A0457}"/>
              </a:ext>
            </a:extLst>
          </p:cNvPr>
          <p:cNvSpPr>
            <a:spLocks noGrp="1"/>
          </p:cNvSpPr>
          <p:nvPr>
            <p:ph idx="1"/>
          </p:nvPr>
        </p:nvSpPr>
        <p:spPr>
          <a:xfrm>
            <a:off x="838200" y="1595537"/>
            <a:ext cx="10515600" cy="4351338"/>
          </a:xfrm>
        </p:spPr>
        <p:txBody>
          <a:bodyPr/>
          <a:lstStyle/>
          <a:p>
            <a:pPr marL="0" indent="0" algn="ctr">
              <a:buNone/>
            </a:pPr>
            <a:r>
              <a:rPr lang="en-US" sz="3600" i="0" u="sng" dirty="0">
                <a:solidFill>
                  <a:srgbClr val="111111"/>
                </a:solidFill>
                <a:effectLst/>
              </a:rPr>
              <a:t>Peer Support</a:t>
            </a:r>
          </a:p>
          <a:p>
            <a:pPr marL="0" indent="0" algn="ctr">
              <a:buNone/>
            </a:pPr>
            <a:r>
              <a:rPr lang="en-US" dirty="0">
                <a:solidFill>
                  <a:srgbClr val="111111"/>
                </a:solidFill>
              </a:rPr>
              <a:t>A</a:t>
            </a:r>
            <a:r>
              <a:rPr lang="en-US" b="0" i="0" dirty="0">
                <a:solidFill>
                  <a:srgbClr val="111111"/>
                </a:solidFill>
                <a:effectLst/>
              </a:rPr>
              <a:t> system of giving and receiving help founded on key principles of respect, shared responsibility, and mutual agreement of what is helpful. </a:t>
            </a:r>
            <a:endParaRPr lang="en-US" dirty="0">
              <a:solidFill>
                <a:srgbClr val="111111"/>
              </a:solidFill>
            </a:endParaRPr>
          </a:p>
          <a:p>
            <a:endParaRPr lang="en-US" sz="2200" dirty="0">
              <a:solidFill>
                <a:srgbClr val="111111"/>
              </a:solidFill>
            </a:endParaRPr>
          </a:p>
          <a:p>
            <a:r>
              <a:rPr lang="en-US" dirty="0">
                <a:solidFill>
                  <a:srgbClr val="111111"/>
                </a:solidFill>
              </a:rPr>
              <a:t>Peer supporters may be found in a variety of settings, such as:</a:t>
            </a:r>
          </a:p>
          <a:p>
            <a:pPr lvl="1"/>
            <a:r>
              <a:rPr lang="en-US" sz="2400" dirty="0">
                <a:solidFill>
                  <a:srgbClr val="111111"/>
                </a:solidFill>
              </a:rPr>
              <a:t>CSUs</a:t>
            </a:r>
          </a:p>
          <a:p>
            <a:pPr lvl="1"/>
            <a:r>
              <a:rPr lang="en-US" sz="2400" dirty="0">
                <a:solidFill>
                  <a:srgbClr val="111111"/>
                </a:solidFill>
              </a:rPr>
              <a:t>State Hospitals</a:t>
            </a:r>
          </a:p>
          <a:p>
            <a:pPr lvl="1"/>
            <a:r>
              <a:rPr lang="en-US" sz="2400" dirty="0">
                <a:solidFill>
                  <a:srgbClr val="111111"/>
                </a:solidFill>
              </a:rPr>
              <a:t>Drop-In Centers</a:t>
            </a:r>
          </a:p>
          <a:p>
            <a:pPr lvl="1"/>
            <a:r>
              <a:rPr lang="en-US" sz="2400" dirty="0">
                <a:solidFill>
                  <a:srgbClr val="111111"/>
                </a:solidFill>
              </a:rPr>
              <a:t>Clubhouses</a:t>
            </a:r>
          </a:p>
          <a:p>
            <a:pPr lvl="1"/>
            <a:r>
              <a:rPr lang="en-US" sz="2400" dirty="0">
                <a:solidFill>
                  <a:srgbClr val="111111"/>
                </a:solidFill>
              </a:rPr>
              <a:t>Warmlines and Crisis Lines</a:t>
            </a:r>
          </a:p>
          <a:p>
            <a:pPr marL="0" lvl="1" indent="0">
              <a:buNone/>
            </a:pPr>
            <a:r>
              <a:rPr lang="en-US" sz="2000" b="0" i="0" dirty="0">
                <a:solidFill>
                  <a:srgbClr val="111111"/>
                </a:solidFill>
                <a:effectLst/>
              </a:rPr>
              <a:t>(20, 21, 22)</a:t>
            </a:r>
          </a:p>
          <a:p>
            <a:pPr marL="0" indent="0">
              <a:buNone/>
            </a:pPr>
            <a:endParaRPr lang="en-US" dirty="0"/>
          </a:p>
        </p:txBody>
      </p:sp>
    </p:spTree>
    <p:extLst>
      <p:ext uri="{BB962C8B-B14F-4D97-AF65-F5344CB8AC3E}">
        <p14:creationId xmlns:p14="http://schemas.microsoft.com/office/powerpoint/2010/main" val="250009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FBAF-7364-4E36-AE31-341838218C5A}"/>
              </a:ext>
            </a:extLst>
          </p:cNvPr>
          <p:cNvSpPr>
            <a:spLocks noGrp="1"/>
          </p:cNvSpPr>
          <p:nvPr>
            <p:ph type="title"/>
          </p:nvPr>
        </p:nvSpPr>
        <p:spPr/>
        <p:txBody>
          <a:bodyPr>
            <a:normAutofit fontScale="90000"/>
          </a:bodyPr>
          <a:lstStyle/>
          <a:p>
            <a:r>
              <a:rPr lang="en-US" dirty="0"/>
              <a:t>Florida Certified Recovery </a:t>
            </a:r>
            <a:br>
              <a:rPr lang="en-US" dirty="0"/>
            </a:br>
            <a:r>
              <a:rPr lang="en-US" dirty="0"/>
              <a:t>Peer Support Specialist (CRPS) (1 of 2)</a:t>
            </a:r>
          </a:p>
        </p:txBody>
      </p:sp>
      <p:sp>
        <p:nvSpPr>
          <p:cNvPr id="3" name="Content Placeholder 2">
            <a:extLst>
              <a:ext uri="{FF2B5EF4-FFF2-40B4-BE49-F238E27FC236}">
                <a16:creationId xmlns:a16="http://schemas.microsoft.com/office/drawing/2014/main" id="{6474DB03-98AF-4345-BB00-EAC24BC7B727}"/>
              </a:ext>
            </a:extLst>
          </p:cNvPr>
          <p:cNvSpPr>
            <a:spLocks noGrp="1"/>
          </p:cNvSpPr>
          <p:nvPr>
            <p:ph idx="1"/>
          </p:nvPr>
        </p:nvSpPr>
        <p:spPr/>
        <p:txBody>
          <a:bodyPr/>
          <a:lstStyle/>
          <a:p>
            <a:pPr marL="0" indent="0">
              <a:buNone/>
            </a:pPr>
            <a:r>
              <a:rPr lang="en-US" b="1" i="0" u="sng" dirty="0">
                <a:solidFill>
                  <a:srgbClr val="111111"/>
                </a:solidFill>
                <a:effectLst/>
              </a:rPr>
              <a:t>What is a CRPS:</a:t>
            </a:r>
          </a:p>
          <a:p>
            <a:pPr marL="0" indent="0">
              <a:buNone/>
            </a:pPr>
            <a:endParaRPr lang="en-US" b="1" i="0" u="sng" dirty="0">
              <a:solidFill>
                <a:srgbClr val="111111"/>
              </a:solidFill>
              <a:effectLst/>
            </a:endParaRPr>
          </a:p>
          <a:p>
            <a:r>
              <a:rPr lang="en-US" dirty="0">
                <a:solidFill>
                  <a:srgbClr val="111111"/>
                </a:solidFill>
              </a:rPr>
              <a:t>A </a:t>
            </a:r>
            <a:r>
              <a:rPr lang="en-US" b="0" i="0" dirty="0">
                <a:solidFill>
                  <a:srgbClr val="111111"/>
                </a:solidFill>
                <a:effectLst/>
              </a:rPr>
              <a:t>special designation awarded by the Florida Certification Board (FCB) to those who have undergone special training.</a:t>
            </a:r>
          </a:p>
          <a:p>
            <a:endParaRPr lang="en-US" b="0" i="0" dirty="0">
              <a:solidFill>
                <a:srgbClr val="111111"/>
              </a:solidFill>
              <a:effectLst/>
            </a:endParaRPr>
          </a:p>
          <a:p>
            <a:r>
              <a:rPr lang="en-US" dirty="0">
                <a:solidFill>
                  <a:srgbClr val="111111"/>
                </a:solidFill>
              </a:rPr>
              <a:t>A specialist who uses their lived experience and training to help others with mental health and/or substance abuse conditions.</a:t>
            </a:r>
            <a:endParaRPr lang="en-US" b="0" i="0" dirty="0">
              <a:solidFill>
                <a:srgbClr val="111111"/>
              </a:solidFill>
              <a:effectLst/>
            </a:endParaRPr>
          </a:p>
          <a:p>
            <a:endParaRPr lang="en-US" dirty="0">
              <a:solidFill>
                <a:srgbClr val="111111"/>
              </a:solidFill>
            </a:endParaRPr>
          </a:p>
          <a:p>
            <a:r>
              <a:rPr lang="en-US" b="0" i="0" dirty="0">
                <a:solidFill>
                  <a:srgbClr val="111111"/>
                </a:solidFill>
                <a:effectLst/>
              </a:rPr>
              <a:t>Training includes: </a:t>
            </a:r>
            <a:r>
              <a:rPr lang="en-US" dirty="0">
                <a:solidFill>
                  <a:srgbClr val="111111"/>
                </a:solidFill>
              </a:rPr>
              <a:t>Recovery Support, Advocacy, Mentoring, Professional Responsibilities</a:t>
            </a:r>
          </a:p>
        </p:txBody>
      </p:sp>
    </p:spTree>
    <p:extLst>
      <p:ext uri="{BB962C8B-B14F-4D97-AF65-F5344CB8AC3E}">
        <p14:creationId xmlns:p14="http://schemas.microsoft.com/office/powerpoint/2010/main" val="354651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FBAF-7364-4E36-AE31-341838218C5A}"/>
              </a:ext>
            </a:extLst>
          </p:cNvPr>
          <p:cNvSpPr>
            <a:spLocks noGrp="1"/>
          </p:cNvSpPr>
          <p:nvPr>
            <p:ph type="title"/>
          </p:nvPr>
        </p:nvSpPr>
        <p:spPr/>
        <p:txBody>
          <a:bodyPr>
            <a:normAutofit fontScale="90000"/>
          </a:bodyPr>
          <a:lstStyle/>
          <a:p>
            <a:r>
              <a:rPr lang="en-US" dirty="0"/>
              <a:t>Florida Certified Recovery </a:t>
            </a:r>
            <a:br>
              <a:rPr lang="en-US" dirty="0"/>
            </a:br>
            <a:r>
              <a:rPr lang="en-US" dirty="0"/>
              <a:t>Peer Support Specialist (CRPS) (2 of 2)</a:t>
            </a:r>
          </a:p>
        </p:txBody>
      </p:sp>
      <p:sp>
        <p:nvSpPr>
          <p:cNvPr id="3" name="Content Placeholder 2">
            <a:extLst>
              <a:ext uri="{FF2B5EF4-FFF2-40B4-BE49-F238E27FC236}">
                <a16:creationId xmlns:a16="http://schemas.microsoft.com/office/drawing/2014/main" id="{6474DB03-98AF-4345-BB00-EAC24BC7B727}"/>
              </a:ext>
            </a:extLst>
          </p:cNvPr>
          <p:cNvSpPr>
            <a:spLocks noGrp="1"/>
          </p:cNvSpPr>
          <p:nvPr>
            <p:ph idx="1"/>
          </p:nvPr>
        </p:nvSpPr>
        <p:spPr/>
        <p:txBody>
          <a:bodyPr/>
          <a:lstStyle/>
          <a:p>
            <a:pPr marL="0" indent="0">
              <a:buNone/>
            </a:pPr>
            <a:r>
              <a:rPr lang="en-US" b="1" u="sng" dirty="0">
                <a:solidFill>
                  <a:srgbClr val="111111"/>
                </a:solidFill>
              </a:rPr>
              <a:t>Who Qualifies As A CRPS:</a:t>
            </a:r>
          </a:p>
          <a:p>
            <a:pPr marL="0" indent="0">
              <a:buNone/>
            </a:pPr>
            <a:r>
              <a:rPr lang="en-US" dirty="0">
                <a:solidFill>
                  <a:srgbClr val="111111"/>
                </a:solidFill>
              </a:rPr>
              <a:t>Anyone who:</a:t>
            </a:r>
            <a:endParaRPr lang="en-US" i="0" dirty="0">
              <a:solidFill>
                <a:srgbClr val="111111"/>
              </a:solidFill>
              <a:effectLst/>
            </a:endParaRPr>
          </a:p>
          <a:p>
            <a:pPr marL="914400" lvl="1" indent="-457200">
              <a:buFont typeface="+mj-lt"/>
              <a:buAutoNum type="arabicPeriod"/>
            </a:pPr>
            <a:r>
              <a:rPr lang="en-US" b="0" i="0" dirty="0">
                <a:solidFill>
                  <a:srgbClr val="111111"/>
                </a:solidFill>
                <a:effectLst/>
              </a:rPr>
              <a:t>Self-identifies as a person who has direct personal experience living in recovery from mental health and/or substance use conditions,</a:t>
            </a:r>
          </a:p>
          <a:p>
            <a:pPr marL="914400" lvl="1" indent="-457200">
              <a:buFont typeface="+mj-lt"/>
              <a:buAutoNum type="arabicPeriod"/>
            </a:pPr>
            <a:r>
              <a:rPr lang="en-US" b="0" i="0" dirty="0">
                <a:solidFill>
                  <a:srgbClr val="111111"/>
                </a:solidFill>
                <a:effectLst/>
              </a:rPr>
              <a:t>Has a desire to use their experiences to help others with their recovery,</a:t>
            </a:r>
          </a:p>
          <a:p>
            <a:pPr marL="914400" lvl="1" indent="-457200">
              <a:buFont typeface="+mj-lt"/>
              <a:buAutoNum type="arabicPeriod"/>
            </a:pPr>
            <a:r>
              <a:rPr lang="en-US" b="0" i="0" dirty="0">
                <a:solidFill>
                  <a:srgbClr val="111111"/>
                </a:solidFill>
                <a:effectLst/>
              </a:rPr>
              <a:t>Is willing to publicly identify as a person living in recovery for the purpose of educating, role modeling, and providing hope to others about the reality of recovery, and</a:t>
            </a:r>
          </a:p>
          <a:p>
            <a:pPr marL="914400" lvl="1" indent="-457200">
              <a:buFont typeface="+mj-lt"/>
              <a:buAutoNum type="arabicPeriod"/>
            </a:pPr>
            <a:r>
              <a:rPr lang="en-US" b="0" i="0" dirty="0">
                <a:solidFill>
                  <a:srgbClr val="111111"/>
                </a:solidFill>
                <a:effectLst/>
              </a:rPr>
              <a:t>Has had the proper training and experience to work in a provider role.</a:t>
            </a:r>
          </a:p>
          <a:p>
            <a:pPr marL="0" indent="0">
              <a:buNone/>
            </a:pPr>
            <a:endParaRPr lang="en-US" dirty="0"/>
          </a:p>
          <a:p>
            <a:pPr marL="0" indent="0">
              <a:buNone/>
            </a:pPr>
            <a:r>
              <a:rPr lang="en-US" dirty="0"/>
              <a:t>(20, 21, 22)</a:t>
            </a:r>
          </a:p>
        </p:txBody>
      </p:sp>
    </p:spTree>
    <p:extLst>
      <p:ext uri="{BB962C8B-B14F-4D97-AF65-F5344CB8AC3E}">
        <p14:creationId xmlns:p14="http://schemas.microsoft.com/office/powerpoint/2010/main" val="267087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3D2-0065-4E45-BBE1-279120458EB9}"/>
              </a:ext>
            </a:extLst>
          </p:cNvPr>
          <p:cNvSpPr>
            <a:spLocks noGrp="1"/>
          </p:cNvSpPr>
          <p:nvPr>
            <p:ph type="title"/>
          </p:nvPr>
        </p:nvSpPr>
        <p:spPr/>
        <p:txBody>
          <a:bodyPr/>
          <a:lstStyle/>
          <a:p>
            <a:r>
              <a:rPr lang="en-US" dirty="0"/>
              <a:t>Drop-in Centers (1 of 2)</a:t>
            </a:r>
          </a:p>
        </p:txBody>
      </p:sp>
      <p:sp>
        <p:nvSpPr>
          <p:cNvPr id="3" name="Content Placeholder 2">
            <a:extLst>
              <a:ext uri="{FF2B5EF4-FFF2-40B4-BE49-F238E27FC236}">
                <a16:creationId xmlns:a16="http://schemas.microsoft.com/office/drawing/2014/main" id="{881C8E3A-9753-4EE5-BD1B-01530311B800}"/>
              </a:ext>
            </a:extLst>
          </p:cNvPr>
          <p:cNvSpPr>
            <a:spLocks noGrp="1"/>
          </p:cNvSpPr>
          <p:nvPr>
            <p:ph idx="1"/>
          </p:nvPr>
        </p:nvSpPr>
        <p:spPr/>
        <p:txBody>
          <a:bodyPr/>
          <a:lstStyle/>
          <a:p>
            <a:pPr marL="0" indent="0">
              <a:buNone/>
            </a:pPr>
            <a:r>
              <a:rPr lang="en-US" b="1" u="sng" dirty="0"/>
              <a:t>What Are Drop-In Centers:</a:t>
            </a:r>
          </a:p>
          <a:p>
            <a:endParaRPr lang="en-US" dirty="0"/>
          </a:p>
          <a:p>
            <a:r>
              <a:rPr lang="en-US" dirty="0"/>
              <a:t>Centers where people with serious and persistent mental illnesses can independently develop, operate, and participate in social, recreational, and networking activities.</a:t>
            </a:r>
          </a:p>
          <a:p>
            <a:endParaRPr lang="en-US" dirty="0"/>
          </a:p>
          <a:p>
            <a:r>
              <a:rPr lang="en-US" dirty="0"/>
              <a:t>Provide support from peer volunteers</a:t>
            </a:r>
          </a:p>
          <a:p>
            <a:endParaRPr lang="en-US" dirty="0"/>
          </a:p>
          <a:p>
            <a:r>
              <a:rPr lang="en-US" dirty="0"/>
              <a:t>Hours also vary by location, but frequently offer availability on evenings, weekends, and holidays when volunteers are available.</a:t>
            </a:r>
          </a:p>
          <a:p>
            <a:pPr marL="0" indent="0">
              <a:buNone/>
            </a:pPr>
            <a:endParaRPr lang="en-US" dirty="0"/>
          </a:p>
          <a:p>
            <a:endParaRPr lang="en-US" dirty="0"/>
          </a:p>
        </p:txBody>
      </p:sp>
    </p:spTree>
    <p:extLst>
      <p:ext uri="{BB962C8B-B14F-4D97-AF65-F5344CB8AC3E}">
        <p14:creationId xmlns:p14="http://schemas.microsoft.com/office/powerpoint/2010/main" val="3564537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3D2-0065-4E45-BBE1-279120458EB9}"/>
              </a:ext>
            </a:extLst>
          </p:cNvPr>
          <p:cNvSpPr>
            <a:spLocks noGrp="1"/>
          </p:cNvSpPr>
          <p:nvPr>
            <p:ph type="title"/>
          </p:nvPr>
        </p:nvSpPr>
        <p:spPr/>
        <p:txBody>
          <a:bodyPr/>
          <a:lstStyle/>
          <a:p>
            <a:r>
              <a:rPr lang="en-US" dirty="0"/>
              <a:t>Drop-in Centers (2 of 2)</a:t>
            </a:r>
          </a:p>
        </p:txBody>
      </p:sp>
      <p:sp>
        <p:nvSpPr>
          <p:cNvPr id="10" name="Rectangle 9">
            <a:extLst>
              <a:ext uri="{FF2B5EF4-FFF2-40B4-BE49-F238E27FC236}">
                <a16:creationId xmlns:a16="http://schemas.microsoft.com/office/drawing/2014/main" id="{88EB5C56-8B51-94C0-2657-BCF14F3EA219}"/>
              </a:ext>
              <a:ext uri="{C183D7F6-B498-43B3-948B-1728B52AA6E4}">
                <adec:decorative xmlns:adec="http://schemas.microsoft.com/office/drawing/2017/decorative" val="1"/>
              </a:ext>
            </a:extLst>
          </p:cNvPr>
          <p:cNvSpPr/>
          <p:nvPr/>
        </p:nvSpPr>
        <p:spPr>
          <a:xfrm>
            <a:off x="1542473" y="1610488"/>
            <a:ext cx="9107054" cy="60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2FD2EF4-614C-2251-A38E-8BA63E14363E}"/>
              </a:ext>
            </a:extLst>
          </p:cNvPr>
          <p:cNvSpPr>
            <a:spLocks noGrp="1"/>
          </p:cNvSpPr>
          <p:nvPr>
            <p:ph idx="1"/>
          </p:nvPr>
        </p:nvSpPr>
        <p:spPr>
          <a:xfrm>
            <a:off x="838200" y="1664343"/>
            <a:ext cx="10515600" cy="570856"/>
          </a:xfrm>
        </p:spPr>
        <p:txBody>
          <a:bodyPr/>
          <a:lstStyle/>
          <a:p>
            <a:pPr marL="0" indent="0" algn="ctr">
              <a:buNone/>
            </a:pPr>
            <a:r>
              <a:rPr lang="en-US" dirty="0"/>
              <a:t>Services Provided:</a:t>
            </a:r>
          </a:p>
          <a:p>
            <a:pPr marL="0" indent="0">
              <a:buNone/>
            </a:pPr>
            <a:endParaRPr lang="en-US" dirty="0"/>
          </a:p>
        </p:txBody>
      </p:sp>
      <p:sp>
        <p:nvSpPr>
          <p:cNvPr id="9" name="Rectangle 8">
            <a:extLst>
              <a:ext uri="{FF2B5EF4-FFF2-40B4-BE49-F238E27FC236}">
                <a16:creationId xmlns:a16="http://schemas.microsoft.com/office/drawing/2014/main" id="{6634B919-F157-F29C-4B51-6B7B0367FDE9}"/>
              </a:ext>
              <a:ext uri="{C183D7F6-B498-43B3-948B-1728B52AA6E4}">
                <adec:decorative xmlns:adec="http://schemas.microsoft.com/office/drawing/2017/decorative" val="1"/>
              </a:ext>
            </a:extLst>
          </p:cNvPr>
          <p:cNvSpPr/>
          <p:nvPr/>
        </p:nvSpPr>
        <p:spPr>
          <a:xfrm>
            <a:off x="1542473" y="2235199"/>
            <a:ext cx="9107054" cy="4007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62CC5EE-D6A3-89F5-6B5D-20BAB81DEDB1}"/>
              </a:ext>
            </a:extLst>
          </p:cNvPr>
          <p:cNvSpPr txBox="1"/>
          <p:nvPr/>
        </p:nvSpPr>
        <p:spPr>
          <a:xfrm>
            <a:off x="1662545" y="2364509"/>
            <a:ext cx="5809673"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Vary by location, but can include things like:</a:t>
            </a:r>
          </a:p>
        </p:txBody>
      </p:sp>
      <p:sp>
        <p:nvSpPr>
          <p:cNvPr id="7" name="TextBox 6">
            <a:extLst>
              <a:ext uri="{FF2B5EF4-FFF2-40B4-BE49-F238E27FC236}">
                <a16:creationId xmlns:a16="http://schemas.microsoft.com/office/drawing/2014/main" id="{EB821DBF-A54C-AD69-34B8-DA58A8245D65}"/>
              </a:ext>
            </a:extLst>
          </p:cNvPr>
          <p:cNvSpPr txBox="1"/>
          <p:nvPr/>
        </p:nvSpPr>
        <p:spPr>
          <a:xfrm>
            <a:off x="1542473" y="2456873"/>
            <a:ext cx="4165600"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Self-help or mutual support meetings, outreach to those in facilities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On-site activities (e.g. arts and crafts, socials, or guest speakers)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Off-site excursions to do fun things (e.g. go to the movies)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1D6CC9A-F2C0-98B1-B1B8-331F791DE0C5}"/>
              </a:ext>
            </a:extLst>
          </p:cNvPr>
          <p:cNvSpPr txBox="1"/>
          <p:nvPr/>
        </p:nvSpPr>
        <p:spPr>
          <a:xfrm>
            <a:off x="6483927" y="2456873"/>
            <a:ext cx="416560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Access to computers and employment support</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Advocacy for individuals and with systems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Basic needs assistance (e.g. a clothing bank)</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 small business at the center (e.g. a snack shop or thrift store)</a:t>
            </a:r>
          </a:p>
        </p:txBody>
      </p:sp>
      <p:sp>
        <p:nvSpPr>
          <p:cNvPr id="13" name="TextBox 12">
            <a:extLst>
              <a:ext uri="{FF2B5EF4-FFF2-40B4-BE49-F238E27FC236}">
                <a16:creationId xmlns:a16="http://schemas.microsoft.com/office/drawing/2014/main" id="{8A4E4509-D35C-4FBD-A088-3113004B1E1D}"/>
              </a:ext>
            </a:extLst>
          </p:cNvPr>
          <p:cNvSpPr txBox="1"/>
          <p:nvPr/>
        </p:nvSpPr>
        <p:spPr>
          <a:xfrm>
            <a:off x="9615055" y="5888304"/>
            <a:ext cx="1414306" cy="369332"/>
          </a:xfrm>
          <a:prstGeom prst="rect">
            <a:avLst/>
          </a:prstGeom>
          <a:noFill/>
        </p:spPr>
        <p:txBody>
          <a:bodyPr wrap="square">
            <a:spAutoFit/>
          </a:bodyPr>
          <a:lstStyle/>
          <a:p>
            <a:pPr marL="457200" lvl="1" indent="0">
              <a:buNone/>
            </a:pPr>
            <a:r>
              <a:rPr lang="en-US" dirty="0"/>
              <a:t>(23)</a:t>
            </a:r>
          </a:p>
        </p:txBody>
      </p:sp>
    </p:spTree>
    <p:extLst>
      <p:ext uri="{BB962C8B-B14F-4D97-AF65-F5344CB8AC3E}">
        <p14:creationId xmlns:p14="http://schemas.microsoft.com/office/powerpoint/2010/main" val="3676212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6811-B15A-401C-9C47-DF92B9C287DB}"/>
              </a:ext>
            </a:extLst>
          </p:cNvPr>
          <p:cNvSpPr>
            <a:spLocks noGrp="1"/>
          </p:cNvSpPr>
          <p:nvPr>
            <p:ph type="title"/>
          </p:nvPr>
        </p:nvSpPr>
        <p:spPr/>
        <p:txBody>
          <a:bodyPr/>
          <a:lstStyle/>
          <a:p>
            <a:r>
              <a:rPr lang="en-US" dirty="0"/>
              <a:t>Clubhouses (1 of 3)</a:t>
            </a:r>
          </a:p>
        </p:txBody>
      </p:sp>
      <p:sp>
        <p:nvSpPr>
          <p:cNvPr id="3" name="Content Placeholder 2">
            <a:extLst>
              <a:ext uri="{FF2B5EF4-FFF2-40B4-BE49-F238E27FC236}">
                <a16:creationId xmlns:a16="http://schemas.microsoft.com/office/drawing/2014/main" id="{A6FE1B1C-A616-4711-9326-F0012A191BDE}"/>
              </a:ext>
            </a:extLst>
          </p:cNvPr>
          <p:cNvSpPr>
            <a:spLocks noGrp="1"/>
          </p:cNvSpPr>
          <p:nvPr>
            <p:ph idx="1"/>
          </p:nvPr>
        </p:nvSpPr>
        <p:spPr/>
        <p:txBody>
          <a:bodyPr/>
          <a:lstStyle/>
          <a:p>
            <a:pPr marL="0" indent="0" algn="ctr">
              <a:buNone/>
            </a:pPr>
            <a:endParaRPr lang="en-US" sz="2800" u="sng" dirty="0"/>
          </a:p>
          <a:p>
            <a:pPr marL="0" indent="0" algn="ctr">
              <a:buNone/>
            </a:pPr>
            <a:r>
              <a:rPr lang="en-US" sz="3600" u="sng" dirty="0"/>
              <a:t>Clubhouses</a:t>
            </a:r>
          </a:p>
          <a:p>
            <a:pPr marL="0" indent="0" algn="ctr">
              <a:buNone/>
            </a:pPr>
            <a:r>
              <a:rPr lang="en-US" dirty="0"/>
              <a:t>Voluntary organizations run by and for members with the support of staff where members participate in </a:t>
            </a:r>
            <a:r>
              <a:rPr lang="en-US" b="0" i="0" dirty="0">
                <a:effectLst/>
              </a:rPr>
              <a:t>consensus-based decision-making regarding all important matters relating to the running of the Clubhouse.</a:t>
            </a:r>
            <a:endParaRPr lang="en-US" dirty="0"/>
          </a:p>
        </p:txBody>
      </p:sp>
    </p:spTree>
    <p:extLst>
      <p:ext uri="{BB962C8B-B14F-4D97-AF65-F5344CB8AC3E}">
        <p14:creationId xmlns:p14="http://schemas.microsoft.com/office/powerpoint/2010/main" val="339525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01AA-ED06-44FA-8F47-0C8A3780B55B}"/>
              </a:ext>
            </a:extLst>
          </p:cNvPr>
          <p:cNvSpPr>
            <a:spLocks noGrp="1"/>
          </p:cNvSpPr>
          <p:nvPr>
            <p:ph type="title"/>
          </p:nvPr>
        </p:nvSpPr>
        <p:spPr/>
        <p:txBody>
          <a:bodyPr/>
          <a:lstStyle/>
          <a:p>
            <a:r>
              <a:rPr lang="en-US" dirty="0"/>
              <a:t>Presentation Goals</a:t>
            </a:r>
          </a:p>
        </p:txBody>
      </p:sp>
      <p:sp>
        <p:nvSpPr>
          <p:cNvPr id="3" name="Content Placeholder 2">
            <a:extLst>
              <a:ext uri="{FF2B5EF4-FFF2-40B4-BE49-F238E27FC236}">
                <a16:creationId xmlns:a16="http://schemas.microsoft.com/office/drawing/2014/main" id="{0EB78779-16B0-4513-B495-AB2EF8C1230F}"/>
              </a:ext>
            </a:extLst>
          </p:cNvPr>
          <p:cNvSpPr>
            <a:spLocks noGrp="1"/>
          </p:cNvSpPr>
          <p:nvPr>
            <p:ph idx="1"/>
          </p:nvPr>
        </p:nvSpPr>
        <p:spPr/>
        <p:txBody>
          <a:bodyPr/>
          <a:lstStyle/>
          <a:p>
            <a:pPr marL="457200" indent="-457200">
              <a:buFont typeface="+mj-lt"/>
              <a:buAutoNum type="arabicPeriod"/>
            </a:pPr>
            <a:endParaRPr lang="en-US" dirty="0"/>
          </a:p>
          <a:p>
            <a:pPr marL="457200" indent="-457200">
              <a:buFont typeface="+mj-lt"/>
              <a:buAutoNum type="arabicPeriod"/>
            </a:pPr>
            <a:r>
              <a:rPr lang="en-US" dirty="0"/>
              <a:t>To provide a basic overview of Florida’s mental health system</a:t>
            </a:r>
          </a:p>
          <a:p>
            <a:pPr marL="457200" indent="-457200">
              <a:buFont typeface="+mj-lt"/>
              <a:buAutoNum type="arabicPeriod"/>
            </a:pPr>
            <a:endParaRPr lang="en-US" dirty="0"/>
          </a:p>
          <a:p>
            <a:pPr marL="457200" indent="-457200">
              <a:buFont typeface="+mj-lt"/>
              <a:buAutoNum type="arabicPeriod"/>
            </a:pPr>
            <a:r>
              <a:rPr lang="en-US" dirty="0"/>
              <a:t>To review the types of mental health treatment programs in Florida’s mental health system.</a:t>
            </a:r>
          </a:p>
          <a:p>
            <a:pPr marL="457200" indent="-457200">
              <a:buFont typeface="+mj-lt"/>
              <a:buAutoNum type="arabicPeriod"/>
            </a:pPr>
            <a:endParaRPr lang="en-US" dirty="0"/>
          </a:p>
          <a:p>
            <a:pPr marL="457200" indent="-457200">
              <a:buFont typeface="+mj-lt"/>
              <a:buAutoNum type="arabicPeriod"/>
            </a:pPr>
            <a:r>
              <a:rPr lang="en-US" dirty="0"/>
              <a:t>To discuss resources for finding services that are right for you and your family.</a:t>
            </a:r>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951043721"/>
      </p:ext>
    </p:extLst>
  </p:cSld>
  <p:clrMapOvr>
    <a:masterClrMapping/>
  </p:clrMapOvr>
  <mc:AlternateContent xmlns:mc="http://schemas.openxmlformats.org/markup-compatibility/2006" xmlns:p14="http://schemas.microsoft.com/office/powerpoint/2010/main">
    <mc:Choice Requires="p14">
      <p:transition spd="slow" p14:dur="2000" advTm="16589"/>
    </mc:Choice>
    <mc:Fallback xmlns="">
      <p:transition spd="slow" advTm="1658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6811-B15A-401C-9C47-DF92B9C287DB}"/>
              </a:ext>
            </a:extLst>
          </p:cNvPr>
          <p:cNvSpPr>
            <a:spLocks noGrp="1"/>
          </p:cNvSpPr>
          <p:nvPr>
            <p:ph type="title"/>
          </p:nvPr>
        </p:nvSpPr>
        <p:spPr/>
        <p:txBody>
          <a:bodyPr/>
          <a:lstStyle/>
          <a:p>
            <a:r>
              <a:rPr lang="en-US" dirty="0"/>
              <a:t>Clubhouses (2 of 3)</a:t>
            </a:r>
          </a:p>
        </p:txBody>
      </p:sp>
      <p:sp>
        <p:nvSpPr>
          <p:cNvPr id="3" name="Content Placeholder 2">
            <a:extLst>
              <a:ext uri="{FF2B5EF4-FFF2-40B4-BE49-F238E27FC236}">
                <a16:creationId xmlns:a16="http://schemas.microsoft.com/office/drawing/2014/main" id="{A6FE1B1C-A616-4711-9326-F0012A191BDE}"/>
              </a:ext>
            </a:extLst>
          </p:cNvPr>
          <p:cNvSpPr>
            <a:spLocks noGrp="1"/>
          </p:cNvSpPr>
          <p:nvPr>
            <p:ph idx="1"/>
          </p:nvPr>
        </p:nvSpPr>
        <p:spPr/>
        <p:txBody>
          <a:bodyPr/>
          <a:lstStyle/>
          <a:p>
            <a:pPr marL="0" indent="0">
              <a:buNone/>
            </a:pPr>
            <a:r>
              <a:rPr lang="en-US" b="1" u="sng" dirty="0"/>
              <a:t>What Are the Goals of Clubhouses:</a:t>
            </a:r>
          </a:p>
          <a:p>
            <a:pPr marL="0" indent="0">
              <a:buNone/>
            </a:pPr>
            <a:endParaRPr lang="en-US" b="1" u="sng" dirty="0"/>
          </a:p>
          <a:p>
            <a:r>
              <a:rPr lang="en-US" dirty="0"/>
              <a:t>Provide a restorative environment for individuals whose lives have been severely disrupted because of their mental illness.</a:t>
            </a:r>
          </a:p>
          <a:p>
            <a:endParaRPr lang="en-US" dirty="0"/>
          </a:p>
          <a:p>
            <a:r>
              <a:rPr lang="en-US" dirty="0"/>
              <a:t>Apply an evidence-based model to promote recovery and prevent (re)hospitalization of members.</a:t>
            </a:r>
          </a:p>
          <a:p>
            <a:endParaRPr lang="en-US" dirty="0"/>
          </a:p>
          <a:p>
            <a:pPr algn="l">
              <a:buFont typeface="Arial" panose="020B0604020202020204" pitchFamily="34" charset="0"/>
              <a:buChar char="•"/>
            </a:pPr>
            <a:r>
              <a:rPr lang="en-US" b="0" i="0" dirty="0">
                <a:effectLst/>
              </a:rPr>
              <a:t>Use a work-ordered day in which recognize and utilize the talents and abilities of members within the Clubhouse.</a:t>
            </a:r>
          </a:p>
          <a:p>
            <a:pPr algn="l">
              <a:buFont typeface="Arial" panose="020B0604020202020204" pitchFamily="34" charset="0"/>
              <a:buChar char="•"/>
            </a:pPr>
            <a:endParaRPr lang="en-US" b="0" i="0" dirty="0">
              <a:effectLst/>
            </a:endParaRPr>
          </a:p>
        </p:txBody>
      </p:sp>
    </p:spTree>
    <p:extLst>
      <p:ext uri="{BB962C8B-B14F-4D97-AF65-F5344CB8AC3E}">
        <p14:creationId xmlns:p14="http://schemas.microsoft.com/office/powerpoint/2010/main" val="3415156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0D70-6563-4733-8D2C-860F2C554CE7}"/>
              </a:ext>
            </a:extLst>
          </p:cNvPr>
          <p:cNvSpPr>
            <a:spLocks noGrp="1"/>
          </p:cNvSpPr>
          <p:nvPr>
            <p:ph type="title"/>
          </p:nvPr>
        </p:nvSpPr>
        <p:spPr/>
        <p:txBody>
          <a:bodyPr/>
          <a:lstStyle/>
          <a:p>
            <a:r>
              <a:rPr lang="en-US" dirty="0"/>
              <a:t>Clubhouses (3 of 3)</a:t>
            </a:r>
          </a:p>
        </p:txBody>
      </p:sp>
      <p:sp>
        <p:nvSpPr>
          <p:cNvPr id="6" name="TextBox 5">
            <a:extLst>
              <a:ext uri="{FF2B5EF4-FFF2-40B4-BE49-F238E27FC236}">
                <a16:creationId xmlns:a16="http://schemas.microsoft.com/office/drawing/2014/main" id="{7B796E8D-A818-0BF6-5BF2-853645C0B772}"/>
              </a:ext>
            </a:extLst>
          </p:cNvPr>
          <p:cNvSpPr txBox="1"/>
          <p:nvPr/>
        </p:nvSpPr>
        <p:spPr>
          <a:xfrm>
            <a:off x="1542473" y="1610488"/>
            <a:ext cx="9107054"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Services Provided:</a:t>
            </a:r>
          </a:p>
        </p:txBody>
      </p:sp>
      <p:sp>
        <p:nvSpPr>
          <p:cNvPr id="7" name="TextBox 6">
            <a:extLst>
              <a:ext uri="{FF2B5EF4-FFF2-40B4-BE49-F238E27FC236}">
                <a16:creationId xmlns:a16="http://schemas.microsoft.com/office/drawing/2014/main" id="{1815F701-B306-7D41-87E6-F77E0077776F}"/>
              </a:ext>
            </a:extLst>
          </p:cNvPr>
          <p:cNvSpPr txBox="1"/>
          <p:nvPr/>
        </p:nvSpPr>
        <p:spPr>
          <a:xfrm>
            <a:off x="1588652" y="2456873"/>
            <a:ext cx="4470399"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Opportunities to obtain paid employment in the local labor market through a Clubhouse-created Transitional Employment Program. </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Opportunities to participate in Clubhouse-supported and Independent programs.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Assistance in accessing community-based educational resources.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(24)</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8" name="TextBox 7">
            <a:extLst>
              <a:ext uri="{FF2B5EF4-FFF2-40B4-BE49-F238E27FC236}">
                <a16:creationId xmlns:a16="http://schemas.microsoft.com/office/drawing/2014/main" id="{84A3C91E-4E16-596E-47C3-8363E3FADD26}"/>
              </a:ext>
            </a:extLst>
          </p:cNvPr>
          <p:cNvSpPr txBox="1"/>
          <p:nvPr/>
        </p:nvSpPr>
        <p:spPr>
          <a:xfrm>
            <a:off x="6437747" y="2456873"/>
            <a:ext cx="4470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Access to crisis intervention services, when needed.</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Evening/weekend social and recreational events.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Assistance in securing and sustaining safe, decent and affordable housing.</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27A958BA-16D3-948C-7001-C32A9CA65C7A}"/>
              </a:ext>
              <a:ext uri="{C183D7F6-B498-43B3-948B-1728B52AA6E4}">
                <adec:decorative xmlns:adec="http://schemas.microsoft.com/office/drawing/2017/decorative" val="1"/>
              </a:ext>
            </a:extLst>
          </p:cNvPr>
          <p:cNvSpPr/>
          <p:nvPr/>
        </p:nvSpPr>
        <p:spPr>
          <a:xfrm>
            <a:off x="1542473" y="2235199"/>
            <a:ext cx="9107054" cy="4007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D0589C-76D2-FF48-BBB5-28E786604363}"/>
              </a:ext>
              <a:ext uri="{C183D7F6-B498-43B3-948B-1728B52AA6E4}">
                <adec:decorative xmlns:adec="http://schemas.microsoft.com/office/drawing/2017/decorative" val="1"/>
              </a:ext>
            </a:extLst>
          </p:cNvPr>
          <p:cNvSpPr/>
          <p:nvPr/>
        </p:nvSpPr>
        <p:spPr>
          <a:xfrm>
            <a:off x="1542473" y="1495582"/>
            <a:ext cx="9107054" cy="736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897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CCD6-FEBD-499F-9A1C-DB50228959AC}"/>
              </a:ext>
            </a:extLst>
          </p:cNvPr>
          <p:cNvSpPr>
            <a:spLocks noGrp="1"/>
          </p:cNvSpPr>
          <p:nvPr>
            <p:ph type="title"/>
          </p:nvPr>
        </p:nvSpPr>
        <p:spPr/>
        <p:txBody>
          <a:bodyPr>
            <a:normAutofit/>
          </a:bodyPr>
          <a:lstStyle/>
          <a:p>
            <a:r>
              <a:rPr lang="en-US" sz="4000" dirty="0"/>
              <a:t>Respite Care and Warm Lines (1 of 3)</a:t>
            </a:r>
          </a:p>
        </p:txBody>
      </p:sp>
      <p:sp>
        <p:nvSpPr>
          <p:cNvPr id="3" name="Content Placeholder 2">
            <a:extLst>
              <a:ext uri="{FF2B5EF4-FFF2-40B4-BE49-F238E27FC236}">
                <a16:creationId xmlns:a16="http://schemas.microsoft.com/office/drawing/2014/main" id="{84CAD405-4E3A-4C86-8B5D-7AE9FB490BE6}"/>
              </a:ext>
            </a:extLst>
          </p:cNvPr>
          <p:cNvSpPr>
            <a:spLocks noGrp="1"/>
          </p:cNvSpPr>
          <p:nvPr>
            <p:ph idx="1"/>
          </p:nvPr>
        </p:nvSpPr>
        <p:spPr/>
        <p:txBody>
          <a:bodyPr/>
          <a:lstStyle/>
          <a:p>
            <a:pPr marL="0" indent="0" algn="ctr">
              <a:buNone/>
            </a:pPr>
            <a:r>
              <a:rPr lang="en-US" sz="3600" u="sng" dirty="0"/>
              <a:t>Warm Lines</a:t>
            </a:r>
          </a:p>
          <a:p>
            <a:pPr marL="0" indent="0" algn="ctr">
              <a:buNone/>
            </a:pPr>
            <a:r>
              <a:rPr lang="en-US" dirty="0"/>
              <a:t>A peer-run hotline that offers callers emotional support that can prevent a crisis. Warm Lines are staffed by volunteers who are in recovery themselves.</a:t>
            </a:r>
          </a:p>
          <a:p>
            <a:pPr lvl="1"/>
            <a:endParaRPr lang="en-US" dirty="0"/>
          </a:p>
          <a:p>
            <a:pPr lvl="1"/>
            <a:endParaRPr lang="en-US" dirty="0"/>
          </a:p>
          <a:p>
            <a:pPr marL="0" indent="0">
              <a:buNone/>
            </a:pPr>
            <a:r>
              <a:rPr lang="en-US" u="sng" dirty="0"/>
              <a:t>Examples:</a:t>
            </a:r>
          </a:p>
          <a:p>
            <a:pPr lvl="1"/>
            <a:endParaRPr lang="en-US" dirty="0"/>
          </a:p>
          <a:p>
            <a:pPr lvl="1"/>
            <a:endParaRPr lang="en-US" dirty="0"/>
          </a:p>
          <a:p>
            <a:pPr marL="457200" lvl="1" indent="0">
              <a:buNone/>
            </a:pPr>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EC0F8028-C940-1AD3-1357-8E290DE975CD}"/>
              </a:ext>
            </a:extLst>
          </p:cNvPr>
          <p:cNvSpPr txBox="1"/>
          <p:nvPr/>
        </p:nvSpPr>
        <p:spPr>
          <a:xfrm>
            <a:off x="838200" y="5151690"/>
            <a:ext cx="4352636" cy="1015663"/>
          </a:xfrm>
          <a:prstGeom prst="rect">
            <a:avLst/>
          </a:prstGeom>
          <a:noFill/>
        </p:spPr>
        <p:txBody>
          <a:bodyPr wrap="square" rtlCol="0">
            <a:spAutoFit/>
          </a:bodyPr>
          <a:lstStyle/>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Mental Health America SETH Line</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954-578-5640</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Hours: Monday – Friday, 6 – 10pm</a:t>
            </a:r>
          </a:p>
        </p:txBody>
      </p:sp>
      <p:sp>
        <p:nvSpPr>
          <p:cNvPr id="5" name="TextBox 4">
            <a:extLst>
              <a:ext uri="{FF2B5EF4-FFF2-40B4-BE49-F238E27FC236}">
                <a16:creationId xmlns:a16="http://schemas.microsoft.com/office/drawing/2014/main" id="{BDDC2711-3372-550D-1F63-ACD07358B95C}"/>
              </a:ext>
            </a:extLst>
          </p:cNvPr>
          <p:cNvSpPr txBox="1"/>
          <p:nvPr/>
        </p:nvSpPr>
        <p:spPr>
          <a:xfrm>
            <a:off x="5987473" y="5151690"/>
            <a:ext cx="5465618" cy="1323439"/>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CLEAR Warm Line</a:t>
            </a:r>
          </a:p>
          <a:p>
            <a:r>
              <a:rPr lang="en-US" sz="2000" dirty="0">
                <a:latin typeface="Tahoma" panose="020B0604030504040204" pitchFamily="34" charset="0"/>
                <a:ea typeface="Tahoma" panose="020B0604030504040204" pitchFamily="34" charset="0"/>
                <a:cs typeface="Tahoma" panose="020B0604030504040204" pitchFamily="34" charset="0"/>
              </a:rPr>
              <a:t>Toll-free Statewide Florida Warm Line</a:t>
            </a:r>
          </a:p>
          <a:p>
            <a:r>
              <a:rPr lang="en-US" sz="2000" dirty="0">
                <a:latin typeface="Tahoma" panose="020B0604030504040204" pitchFamily="34" charset="0"/>
                <a:ea typeface="Tahoma" panose="020B0604030504040204" pitchFamily="34" charset="0"/>
                <a:cs typeface="Tahoma" panose="020B0604030504040204" pitchFamily="34" charset="0"/>
              </a:rPr>
              <a:t>1 (800) 945-1355</a:t>
            </a:r>
          </a:p>
          <a:p>
            <a:r>
              <a:rPr lang="en-US" sz="2000" dirty="0">
                <a:latin typeface="Tahoma" panose="020B0604030504040204" pitchFamily="34" charset="0"/>
                <a:ea typeface="Tahoma" panose="020B0604030504040204" pitchFamily="34" charset="0"/>
                <a:cs typeface="Tahoma" panose="020B0604030504040204" pitchFamily="34" charset="0"/>
              </a:rPr>
              <a:t>Hours: 4 – 10pm, every day including holidays</a:t>
            </a:r>
          </a:p>
        </p:txBody>
      </p:sp>
    </p:spTree>
    <p:extLst>
      <p:ext uri="{BB962C8B-B14F-4D97-AF65-F5344CB8AC3E}">
        <p14:creationId xmlns:p14="http://schemas.microsoft.com/office/powerpoint/2010/main" val="78880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CCD6-FEBD-499F-9A1C-DB50228959AC}"/>
              </a:ext>
            </a:extLst>
          </p:cNvPr>
          <p:cNvSpPr>
            <a:spLocks noGrp="1"/>
          </p:cNvSpPr>
          <p:nvPr>
            <p:ph type="title"/>
          </p:nvPr>
        </p:nvSpPr>
        <p:spPr/>
        <p:txBody>
          <a:bodyPr>
            <a:normAutofit/>
          </a:bodyPr>
          <a:lstStyle/>
          <a:p>
            <a:r>
              <a:rPr lang="en-US" sz="4000" dirty="0"/>
              <a:t>Respite Care and Warm Lines (2 of 3)</a:t>
            </a:r>
          </a:p>
        </p:txBody>
      </p:sp>
      <p:sp>
        <p:nvSpPr>
          <p:cNvPr id="3" name="Content Placeholder 2">
            <a:extLst>
              <a:ext uri="{FF2B5EF4-FFF2-40B4-BE49-F238E27FC236}">
                <a16:creationId xmlns:a16="http://schemas.microsoft.com/office/drawing/2014/main" id="{84CAD405-4E3A-4C86-8B5D-7AE9FB490BE6}"/>
              </a:ext>
            </a:extLst>
          </p:cNvPr>
          <p:cNvSpPr>
            <a:spLocks noGrp="1"/>
          </p:cNvSpPr>
          <p:nvPr>
            <p:ph idx="1"/>
          </p:nvPr>
        </p:nvSpPr>
        <p:spPr/>
        <p:txBody>
          <a:bodyPr/>
          <a:lstStyle/>
          <a:p>
            <a:pPr lvl="1"/>
            <a:endParaRPr lang="en-US" dirty="0"/>
          </a:p>
          <a:p>
            <a:pPr marL="457200" lvl="1" indent="0" algn="ctr">
              <a:buNone/>
            </a:pPr>
            <a:r>
              <a:rPr lang="en-US" sz="3200" u="sng" dirty="0"/>
              <a:t>Hotlines</a:t>
            </a:r>
            <a:r>
              <a:rPr lang="en-US" sz="3200" dirty="0"/>
              <a:t>		vs.		</a:t>
            </a:r>
            <a:r>
              <a:rPr lang="en-US" sz="3200" u="sng" dirty="0"/>
              <a:t>Warmlines</a:t>
            </a:r>
          </a:p>
          <a:p>
            <a:pPr lvl="1"/>
            <a:endParaRPr lang="en-US" dirty="0"/>
          </a:p>
          <a:p>
            <a:pPr marL="457200" lvl="1" indent="0">
              <a:buNone/>
            </a:pPr>
            <a:endParaRPr lang="en-US" dirty="0"/>
          </a:p>
        </p:txBody>
      </p:sp>
      <p:sp>
        <p:nvSpPr>
          <p:cNvPr id="6" name="Arrow: Down 5">
            <a:extLst>
              <a:ext uri="{FF2B5EF4-FFF2-40B4-BE49-F238E27FC236}">
                <a16:creationId xmlns:a16="http://schemas.microsoft.com/office/drawing/2014/main" id="{2E16338D-8489-55CA-81DC-AA774143BDBE}"/>
              </a:ext>
              <a:ext uri="{C183D7F6-B498-43B3-948B-1728B52AA6E4}">
                <adec:decorative xmlns:adec="http://schemas.microsoft.com/office/drawing/2017/decorative" val="1"/>
              </a:ext>
            </a:extLst>
          </p:cNvPr>
          <p:cNvSpPr/>
          <p:nvPr/>
        </p:nvSpPr>
        <p:spPr>
          <a:xfrm>
            <a:off x="3357418" y="3045684"/>
            <a:ext cx="281709" cy="15517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B8D1C85-320E-FB92-B5ED-76F495C7DFE8}"/>
              </a:ext>
              <a:ext uri="{C183D7F6-B498-43B3-948B-1728B52AA6E4}">
                <adec:decorative xmlns:adec="http://schemas.microsoft.com/office/drawing/2017/decorative" val="1"/>
              </a:ext>
            </a:extLst>
          </p:cNvPr>
          <p:cNvSpPr/>
          <p:nvPr/>
        </p:nvSpPr>
        <p:spPr>
          <a:xfrm>
            <a:off x="8696039" y="3045683"/>
            <a:ext cx="281709" cy="15517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A483F4-8F33-A20F-59EE-C28181A24141}"/>
              </a:ext>
            </a:extLst>
          </p:cNvPr>
          <p:cNvSpPr txBox="1"/>
          <p:nvPr/>
        </p:nvSpPr>
        <p:spPr>
          <a:xfrm>
            <a:off x="1443181" y="4969356"/>
            <a:ext cx="4110182"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For callers in immediate crisis</a:t>
            </a:r>
          </a:p>
        </p:txBody>
      </p:sp>
      <p:sp>
        <p:nvSpPr>
          <p:cNvPr id="10" name="TextBox 9">
            <a:extLst>
              <a:ext uri="{FF2B5EF4-FFF2-40B4-BE49-F238E27FC236}">
                <a16:creationId xmlns:a16="http://schemas.microsoft.com/office/drawing/2014/main" id="{7B3D0682-522B-8FCC-4EF8-75E1CAD9664C}"/>
              </a:ext>
            </a:extLst>
          </p:cNvPr>
          <p:cNvSpPr txBox="1"/>
          <p:nvPr/>
        </p:nvSpPr>
        <p:spPr>
          <a:xfrm>
            <a:off x="6781802" y="4969356"/>
            <a:ext cx="4110182" cy="1200329"/>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For callers needing emotional support to prevent future crisis</a:t>
            </a:r>
          </a:p>
        </p:txBody>
      </p:sp>
    </p:spTree>
    <p:extLst>
      <p:ext uri="{BB962C8B-B14F-4D97-AF65-F5344CB8AC3E}">
        <p14:creationId xmlns:p14="http://schemas.microsoft.com/office/powerpoint/2010/main" val="1588656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CCD6-FEBD-499F-9A1C-DB50228959AC}"/>
              </a:ext>
            </a:extLst>
          </p:cNvPr>
          <p:cNvSpPr>
            <a:spLocks noGrp="1"/>
          </p:cNvSpPr>
          <p:nvPr>
            <p:ph type="title"/>
          </p:nvPr>
        </p:nvSpPr>
        <p:spPr/>
        <p:txBody>
          <a:bodyPr>
            <a:normAutofit/>
          </a:bodyPr>
          <a:lstStyle/>
          <a:p>
            <a:r>
              <a:rPr lang="en-US" sz="4000" dirty="0"/>
              <a:t>Respite Care and Warm Lines (3 of 3)</a:t>
            </a:r>
          </a:p>
        </p:txBody>
      </p:sp>
      <p:sp>
        <p:nvSpPr>
          <p:cNvPr id="3" name="Content Placeholder 2">
            <a:extLst>
              <a:ext uri="{FF2B5EF4-FFF2-40B4-BE49-F238E27FC236}">
                <a16:creationId xmlns:a16="http://schemas.microsoft.com/office/drawing/2014/main" id="{84CAD405-4E3A-4C86-8B5D-7AE9FB490BE6}"/>
              </a:ext>
            </a:extLst>
          </p:cNvPr>
          <p:cNvSpPr>
            <a:spLocks noGrp="1"/>
          </p:cNvSpPr>
          <p:nvPr>
            <p:ph idx="1"/>
          </p:nvPr>
        </p:nvSpPr>
        <p:spPr/>
        <p:txBody>
          <a:bodyPr/>
          <a:lstStyle/>
          <a:p>
            <a:pPr marL="0" indent="0">
              <a:buNone/>
            </a:pPr>
            <a:r>
              <a:rPr lang="en-US" b="1" u="sng" dirty="0"/>
              <a:t>What Is Respite Care:</a:t>
            </a:r>
          </a:p>
          <a:p>
            <a:pPr marL="0" indent="0">
              <a:buNone/>
            </a:pPr>
            <a:endParaRPr lang="en-US" b="1" u="sng" dirty="0"/>
          </a:p>
          <a:p>
            <a:r>
              <a:rPr lang="en-US" dirty="0"/>
              <a:t>System of temporary supports and relief for families caring for a family member who might otherwise require permanent placement in a facility.</a:t>
            </a:r>
          </a:p>
          <a:p>
            <a:pPr marL="0" indent="0">
              <a:buNone/>
            </a:pPr>
            <a:endParaRPr lang="en-US" dirty="0"/>
          </a:p>
          <a:p>
            <a:r>
              <a:rPr lang="en-US" dirty="0"/>
              <a:t>Options for residential, daycare, and in-home services.</a:t>
            </a:r>
          </a:p>
          <a:p>
            <a:endParaRPr lang="en-US" dirty="0"/>
          </a:p>
          <a:p>
            <a:pPr marL="0" indent="0">
              <a:buNone/>
            </a:pPr>
            <a:r>
              <a:rPr lang="en-US" u="sng" dirty="0"/>
              <a:t>Example:</a:t>
            </a:r>
            <a:r>
              <a:rPr lang="en-US" dirty="0"/>
              <a:t> Federation of Families of Central Florida</a:t>
            </a:r>
          </a:p>
          <a:p>
            <a:pPr lvl="1"/>
            <a:endParaRPr lang="en-US" dirty="0"/>
          </a:p>
          <a:p>
            <a:pPr marL="0" lvl="1" indent="0">
              <a:buNone/>
            </a:pPr>
            <a:r>
              <a:rPr lang="en-US" dirty="0"/>
              <a:t>(25, 26)</a:t>
            </a:r>
          </a:p>
          <a:p>
            <a:pPr marL="457200" lvl="1" indent="0">
              <a:buNone/>
            </a:pPr>
            <a:endParaRPr lang="en-US" dirty="0"/>
          </a:p>
        </p:txBody>
      </p:sp>
    </p:spTree>
    <p:extLst>
      <p:ext uri="{BB962C8B-B14F-4D97-AF65-F5344CB8AC3E}">
        <p14:creationId xmlns:p14="http://schemas.microsoft.com/office/powerpoint/2010/main" val="260347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A14D-C738-464A-B0C2-6EEB633CEFAC}"/>
              </a:ext>
            </a:extLst>
          </p:cNvPr>
          <p:cNvSpPr>
            <a:spLocks noGrp="1"/>
          </p:cNvSpPr>
          <p:nvPr>
            <p:ph type="ctrTitle"/>
          </p:nvPr>
        </p:nvSpPr>
        <p:spPr>
          <a:xfrm>
            <a:off x="514947" y="767328"/>
            <a:ext cx="9700470" cy="1872639"/>
          </a:xfrm>
        </p:spPr>
        <p:txBody>
          <a:bodyPr>
            <a:normAutofit/>
          </a:bodyPr>
          <a:lstStyle/>
          <a:p>
            <a:r>
              <a:rPr lang="en-US" sz="4000" dirty="0"/>
              <a:t>Housing Options:</a:t>
            </a:r>
          </a:p>
        </p:txBody>
      </p:sp>
      <p:sp>
        <p:nvSpPr>
          <p:cNvPr id="3" name="Subtitle 2">
            <a:extLst>
              <a:ext uri="{FF2B5EF4-FFF2-40B4-BE49-F238E27FC236}">
                <a16:creationId xmlns:a16="http://schemas.microsoft.com/office/drawing/2014/main" id="{08FC7DE5-BD82-452B-8081-44BEAADEEEF5}"/>
              </a:ext>
            </a:extLst>
          </p:cNvPr>
          <p:cNvSpPr>
            <a:spLocks noGrp="1"/>
          </p:cNvSpPr>
          <p:nvPr>
            <p:ph type="subTitle" idx="1"/>
          </p:nvPr>
        </p:nvSpPr>
        <p:spPr>
          <a:xfrm>
            <a:off x="1598166" y="3005406"/>
            <a:ext cx="7534031" cy="1423255"/>
          </a:xfrm>
        </p:spPr>
        <p:txBody>
          <a:bodyPr>
            <a:noAutofit/>
          </a:bodyPr>
          <a:lstStyle/>
          <a:p>
            <a:pPr marL="457200" indent="-457200">
              <a:buFont typeface="Arial" panose="020B0604020202020204" pitchFamily="34" charset="0"/>
              <a:buChar char="•"/>
            </a:pPr>
            <a:r>
              <a:rPr lang="en-US" sz="2400" dirty="0"/>
              <a:t>Supportive Housing</a:t>
            </a:r>
          </a:p>
          <a:p>
            <a:pPr marL="457200" indent="-457200">
              <a:buFont typeface="Arial" panose="020B0604020202020204" pitchFamily="34" charset="0"/>
              <a:buChar char="•"/>
            </a:pPr>
            <a:r>
              <a:rPr lang="en-US" sz="2400" dirty="0"/>
              <a:t>Adult Family Care Homes</a:t>
            </a:r>
          </a:p>
          <a:p>
            <a:pPr marL="457200" indent="-457200">
              <a:buFont typeface="Arial" panose="020B0604020202020204" pitchFamily="34" charset="0"/>
              <a:buChar char="•"/>
            </a:pPr>
            <a:r>
              <a:rPr lang="en-US" sz="2400" dirty="0"/>
              <a:t>Limited Mental Health ALFs</a:t>
            </a:r>
          </a:p>
        </p:txBody>
      </p:sp>
    </p:spTree>
    <p:extLst>
      <p:ext uri="{BB962C8B-B14F-4D97-AF65-F5344CB8AC3E}">
        <p14:creationId xmlns:p14="http://schemas.microsoft.com/office/powerpoint/2010/main" val="359197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8E6D-B664-4E84-A6D9-EC0CC2B1618E}"/>
              </a:ext>
            </a:extLst>
          </p:cNvPr>
          <p:cNvSpPr>
            <a:spLocks noGrp="1"/>
          </p:cNvSpPr>
          <p:nvPr>
            <p:ph type="title"/>
          </p:nvPr>
        </p:nvSpPr>
        <p:spPr/>
        <p:txBody>
          <a:bodyPr>
            <a:normAutofit/>
          </a:bodyPr>
          <a:lstStyle/>
          <a:p>
            <a:r>
              <a:rPr lang="en-US" dirty="0"/>
              <a:t>Supportive Housing (1 of 2)</a:t>
            </a:r>
          </a:p>
        </p:txBody>
      </p:sp>
      <p:sp>
        <p:nvSpPr>
          <p:cNvPr id="3" name="Content Placeholder 2">
            <a:extLst>
              <a:ext uri="{FF2B5EF4-FFF2-40B4-BE49-F238E27FC236}">
                <a16:creationId xmlns:a16="http://schemas.microsoft.com/office/drawing/2014/main" id="{D1CBBF1C-69C1-498A-BC81-8C1DC612F7E8}"/>
              </a:ext>
            </a:extLst>
          </p:cNvPr>
          <p:cNvSpPr>
            <a:spLocks noGrp="1"/>
          </p:cNvSpPr>
          <p:nvPr>
            <p:ph idx="1"/>
          </p:nvPr>
        </p:nvSpPr>
        <p:spPr/>
        <p:txBody>
          <a:bodyPr/>
          <a:lstStyle/>
          <a:p>
            <a:pPr marL="0" indent="0" algn="ctr">
              <a:buNone/>
            </a:pPr>
            <a:r>
              <a:rPr lang="en-US" sz="3600" u="sng" dirty="0"/>
              <a:t>Supportive Housing</a:t>
            </a:r>
          </a:p>
          <a:p>
            <a:pPr marL="0" indent="0" algn="ctr">
              <a:buNone/>
            </a:pPr>
            <a:r>
              <a:rPr lang="en-US" dirty="0"/>
              <a:t>Affordable, community-based housing with flexible, voluntary support services for individuals and families living with mental illness.</a:t>
            </a:r>
          </a:p>
          <a:p>
            <a:endParaRPr lang="en-US" dirty="0"/>
          </a:p>
          <a:p>
            <a:pPr marL="0" indent="0">
              <a:buNone/>
            </a:pPr>
            <a:endParaRPr lang="en-US" b="1" u="sng" dirty="0"/>
          </a:p>
          <a:p>
            <a:pPr marL="0" indent="0" algn="ctr">
              <a:buNone/>
            </a:pPr>
            <a:r>
              <a:rPr lang="en-US" b="1" u="sng" dirty="0"/>
              <a:t>Their Goal:</a:t>
            </a:r>
          </a:p>
          <a:p>
            <a:pPr marL="0" indent="0" algn="ctr">
              <a:buNone/>
            </a:pPr>
            <a:r>
              <a:rPr lang="en-US" dirty="0"/>
              <a:t>Combine affordable housing with community-based services so that people can live in their own, individual apartment or residence.</a:t>
            </a:r>
          </a:p>
          <a:p>
            <a:endParaRPr lang="en-US" dirty="0"/>
          </a:p>
        </p:txBody>
      </p:sp>
    </p:spTree>
    <p:extLst>
      <p:ext uri="{BB962C8B-B14F-4D97-AF65-F5344CB8AC3E}">
        <p14:creationId xmlns:p14="http://schemas.microsoft.com/office/powerpoint/2010/main" val="313519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8E6D-B664-4E84-A6D9-EC0CC2B1618E}"/>
              </a:ext>
            </a:extLst>
          </p:cNvPr>
          <p:cNvSpPr>
            <a:spLocks noGrp="1"/>
          </p:cNvSpPr>
          <p:nvPr>
            <p:ph type="title"/>
          </p:nvPr>
        </p:nvSpPr>
        <p:spPr/>
        <p:txBody>
          <a:bodyPr>
            <a:normAutofit/>
          </a:bodyPr>
          <a:lstStyle/>
          <a:p>
            <a:r>
              <a:rPr lang="en-US" dirty="0"/>
              <a:t>Supportive Housing (2 of 2)</a:t>
            </a:r>
          </a:p>
        </p:txBody>
      </p:sp>
      <p:sp>
        <p:nvSpPr>
          <p:cNvPr id="6" name="TextBox 5">
            <a:extLst>
              <a:ext uri="{FF2B5EF4-FFF2-40B4-BE49-F238E27FC236}">
                <a16:creationId xmlns:a16="http://schemas.microsoft.com/office/drawing/2014/main" id="{D7EB9277-085D-039E-B8E2-67B8EC70448B}"/>
              </a:ext>
            </a:extLst>
          </p:cNvPr>
          <p:cNvSpPr txBox="1"/>
          <p:nvPr/>
        </p:nvSpPr>
        <p:spPr>
          <a:xfrm>
            <a:off x="1588652" y="2456873"/>
            <a:ext cx="4470399" cy="4185761"/>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Case management</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Day Treatment</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Drop-In or Self-Help Centers</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Clubhouses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(27)</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7" name="TextBox 6">
            <a:extLst>
              <a:ext uri="{FF2B5EF4-FFF2-40B4-BE49-F238E27FC236}">
                <a16:creationId xmlns:a16="http://schemas.microsoft.com/office/drawing/2014/main" id="{EC99EE6E-AB0B-29E5-B687-A28E044F7785}"/>
              </a:ext>
            </a:extLst>
          </p:cNvPr>
          <p:cNvSpPr txBox="1"/>
          <p:nvPr/>
        </p:nvSpPr>
        <p:spPr>
          <a:xfrm>
            <a:off x="6437747" y="2456873"/>
            <a:ext cx="4470400" cy="2185214"/>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Crisis and Emergency Support</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FACT teams</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Recovery support </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72480C0D-4BFE-B77A-B2D6-F42CA9F8E10F}"/>
              </a:ext>
              <a:ext uri="{C183D7F6-B498-43B3-948B-1728B52AA6E4}">
                <adec:decorative xmlns:adec="http://schemas.microsoft.com/office/drawing/2017/decorative" val="1"/>
              </a:ext>
            </a:extLst>
          </p:cNvPr>
          <p:cNvSpPr/>
          <p:nvPr/>
        </p:nvSpPr>
        <p:spPr>
          <a:xfrm>
            <a:off x="1542473" y="2235199"/>
            <a:ext cx="9107054" cy="4007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1E9E01-74A6-B2CA-06D0-A139DD49525E}"/>
              </a:ext>
              <a:ext uri="{C183D7F6-B498-43B3-948B-1728B52AA6E4}">
                <adec:decorative xmlns:adec="http://schemas.microsoft.com/office/drawing/2017/decorative" val="1"/>
              </a:ext>
            </a:extLst>
          </p:cNvPr>
          <p:cNvSpPr/>
          <p:nvPr/>
        </p:nvSpPr>
        <p:spPr>
          <a:xfrm>
            <a:off x="1542473" y="1495582"/>
            <a:ext cx="9107054" cy="7363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CF48A6-DC03-3D90-FC05-29E5C6746C16}"/>
              </a:ext>
            </a:extLst>
          </p:cNvPr>
          <p:cNvSpPr txBox="1"/>
          <p:nvPr/>
        </p:nvSpPr>
        <p:spPr>
          <a:xfrm>
            <a:off x="1542473" y="1610488"/>
            <a:ext cx="9107054"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On-Site Services May Include:</a:t>
            </a:r>
          </a:p>
        </p:txBody>
      </p:sp>
    </p:spTree>
    <p:extLst>
      <p:ext uri="{BB962C8B-B14F-4D97-AF65-F5344CB8AC3E}">
        <p14:creationId xmlns:p14="http://schemas.microsoft.com/office/powerpoint/2010/main" val="1433653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540C-82D0-4A89-B836-6AC0A40ED539}"/>
              </a:ext>
            </a:extLst>
          </p:cNvPr>
          <p:cNvSpPr>
            <a:spLocks noGrp="1"/>
          </p:cNvSpPr>
          <p:nvPr>
            <p:ph type="title"/>
          </p:nvPr>
        </p:nvSpPr>
        <p:spPr/>
        <p:txBody>
          <a:bodyPr/>
          <a:lstStyle/>
          <a:p>
            <a:r>
              <a:rPr lang="en-US" dirty="0"/>
              <a:t>Adult Family Care Homes (1 of 2)</a:t>
            </a:r>
          </a:p>
        </p:txBody>
      </p:sp>
      <p:sp>
        <p:nvSpPr>
          <p:cNvPr id="3" name="Content Placeholder 2">
            <a:extLst>
              <a:ext uri="{FF2B5EF4-FFF2-40B4-BE49-F238E27FC236}">
                <a16:creationId xmlns:a16="http://schemas.microsoft.com/office/drawing/2014/main" id="{8D74D599-91FA-4B0D-885B-4CE85D768510}"/>
              </a:ext>
            </a:extLst>
          </p:cNvPr>
          <p:cNvSpPr>
            <a:spLocks noGrp="1"/>
          </p:cNvSpPr>
          <p:nvPr>
            <p:ph idx="1"/>
          </p:nvPr>
        </p:nvSpPr>
        <p:spPr/>
        <p:txBody>
          <a:bodyPr/>
          <a:lstStyle/>
          <a:p>
            <a:pPr marL="0" indent="0" algn="ctr">
              <a:buNone/>
            </a:pPr>
            <a:endParaRPr lang="en-US" b="1" u="sng" dirty="0"/>
          </a:p>
          <a:p>
            <a:pPr marL="0" indent="0" algn="ctr">
              <a:buNone/>
            </a:pPr>
            <a:r>
              <a:rPr lang="en-US" sz="3600" u="sng" dirty="0"/>
              <a:t>Adult Family Care Home</a:t>
            </a:r>
          </a:p>
          <a:p>
            <a:pPr marL="0" indent="0" algn="ctr">
              <a:buNone/>
            </a:pPr>
            <a:r>
              <a:rPr lang="en-US" dirty="0"/>
              <a:t>Residential home designed to provide personal care services to individuals requiring assistance. </a:t>
            </a:r>
          </a:p>
          <a:p>
            <a:pPr marL="0" indent="0">
              <a:buNone/>
            </a:pPr>
            <a:endParaRPr lang="en-US" dirty="0"/>
          </a:p>
          <a:p>
            <a:pPr marL="0" indent="0">
              <a:buNone/>
            </a:pPr>
            <a:endParaRPr lang="en-US" dirty="0"/>
          </a:p>
          <a:p>
            <a:pPr marL="0" indent="0">
              <a:buNone/>
            </a:pPr>
            <a:endParaRPr lang="en-US" dirty="0"/>
          </a:p>
          <a:p>
            <a:pPr marL="0" indent="0">
              <a:buNone/>
            </a:pPr>
            <a:r>
              <a:rPr lang="en-US" dirty="0"/>
              <a:t>*Licensed by Florida’s Agency for Health Care Administration (AHCA)</a:t>
            </a:r>
          </a:p>
          <a:p>
            <a:pPr marL="0" indent="0">
              <a:buNone/>
            </a:pPr>
            <a:r>
              <a:rPr lang="en-US" sz="2000" dirty="0"/>
              <a:t>(28)</a:t>
            </a:r>
          </a:p>
        </p:txBody>
      </p:sp>
    </p:spTree>
    <p:extLst>
      <p:ext uri="{BB962C8B-B14F-4D97-AF65-F5344CB8AC3E}">
        <p14:creationId xmlns:p14="http://schemas.microsoft.com/office/powerpoint/2010/main" val="130037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540C-82D0-4A89-B836-6AC0A40ED539}"/>
              </a:ext>
            </a:extLst>
          </p:cNvPr>
          <p:cNvSpPr>
            <a:spLocks noGrp="1"/>
          </p:cNvSpPr>
          <p:nvPr>
            <p:ph type="title"/>
          </p:nvPr>
        </p:nvSpPr>
        <p:spPr/>
        <p:txBody>
          <a:bodyPr/>
          <a:lstStyle/>
          <a:p>
            <a:r>
              <a:rPr lang="en-US" dirty="0"/>
              <a:t>Adult Family Care Homes (2 of 2)</a:t>
            </a:r>
          </a:p>
        </p:txBody>
      </p:sp>
      <p:sp>
        <p:nvSpPr>
          <p:cNvPr id="3" name="Content Placeholder 2">
            <a:extLst>
              <a:ext uri="{FF2B5EF4-FFF2-40B4-BE49-F238E27FC236}">
                <a16:creationId xmlns:a16="http://schemas.microsoft.com/office/drawing/2014/main" id="{8D74D599-91FA-4B0D-885B-4CE85D768510}"/>
              </a:ext>
            </a:extLst>
          </p:cNvPr>
          <p:cNvSpPr>
            <a:spLocks noGrp="1"/>
          </p:cNvSpPr>
          <p:nvPr>
            <p:ph idx="1"/>
          </p:nvPr>
        </p:nvSpPr>
        <p:spPr/>
        <p:txBody>
          <a:bodyPr/>
          <a:lstStyle/>
          <a:p>
            <a:pPr marL="0" indent="0">
              <a:buNone/>
            </a:pPr>
            <a:r>
              <a:rPr lang="en-US" b="1" u="sng" dirty="0"/>
              <a:t>What Do Adult Family Care Homes Look Like:</a:t>
            </a:r>
          </a:p>
          <a:p>
            <a:r>
              <a:rPr lang="en-US" sz="2000" dirty="0"/>
              <a:t>No more than five “disabled adults or frail elders” who are not relatives.</a:t>
            </a:r>
          </a:p>
          <a:p>
            <a:endParaRPr lang="en-US" sz="2000" dirty="0"/>
          </a:p>
          <a:p>
            <a:r>
              <a:rPr lang="en-US" sz="2000" dirty="0"/>
              <a:t>The person who owns or rents the home provides room, board, and personal care, on a 24-hour basis.</a:t>
            </a:r>
          </a:p>
          <a:p>
            <a:endParaRPr lang="en-US" sz="2000" dirty="0"/>
          </a:p>
          <a:p>
            <a:r>
              <a:rPr lang="en-US" sz="2000" dirty="0"/>
              <a:t>The adult family-care home provider must live in the home. </a:t>
            </a:r>
          </a:p>
          <a:p>
            <a:endParaRPr lang="en-US" sz="2000" dirty="0"/>
          </a:p>
          <a:p>
            <a:r>
              <a:rPr lang="en-US" sz="2000" dirty="0"/>
              <a:t>Mental health overlay program services may be provided in an Adult Family Care Home to provide additional evaluation and supplemental onsite services for individuals with mental illness.</a:t>
            </a:r>
          </a:p>
        </p:txBody>
      </p:sp>
    </p:spTree>
    <p:extLst>
      <p:ext uri="{BB962C8B-B14F-4D97-AF65-F5344CB8AC3E}">
        <p14:creationId xmlns:p14="http://schemas.microsoft.com/office/powerpoint/2010/main" val="246987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51B-E0D7-46A0-92AE-E4F73226C6D5}"/>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D09E0C95-B8A8-4046-9CD0-11668CEE6A15}"/>
              </a:ext>
            </a:extLst>
          </p:cNvPr>
          <p:cNvSpPr>
            <a:spLocks noGrp="1"/>
          </p:cNvSpPr>
          <p:nvPr>
            <p:ph idx="1"/>
          </p:nvPr>
        </p:nvSpPr>
        <p:spPr>
          <a:xfrm>
            <a:off x="838200" y="1699491"/>
            <a:ext cx="10515600" cy="4297718"/>
          </a:xfrm>
        </p:spPr>
        <p:txBody>
          <a:bodyPr/>
          <a:lstStyle/>
          <a:p>
            <a:pPr marL="457200" indent="-457200">
              <a:buFont typeface="+mj-lt"/>
              <a:buAutoNum type="arabicPeriod"/>
            </a:pPr>
            <a:r>
              <a:rPr lang="en-US" dirty="0"/>
              <a:t>Florida’s Substance Abuse and Mental Health Program</a:t>
            </a:r>
          </a:p>
          <a:p>
            <a:pPr marL="1371600" lvl="2" indent="-457200">
              <a:buFont typeface="+mj-lt"/>
              <a:buAutoNum type="alphaLcParenR"/>
            </a:pPr>
            <a:r>
              <a:rPr lang="en-US" dirty="0"/>
              <a:t>What it is</a:t>
            </a:r>
          </a:p>
          <a:p>
            <a:pPr marL="1371600" lvl="2" indent="-457200">
              <a:buFont typeface="+mj-lt"/>
              <a:buAutoNum type="alphaLcParenR"/>
            </a:pPr>
            <a:r>
              <a:rPr lang="en-US" dirty="0"/>
              <a:t>Overview of mental health program services</a:t>
            </a:r>
          </a:p>
          <a:p>
            <a:pPr marL="914400" lvl="1" indent="-457200">
              <a:buFont typeface="+mj-lt"/>
              <a:buAutoNum type="alphaLcParenR"/>
            </a:pPr>
            <a:endParaRPr lang="en-US" dirty="0"/>
          </a:p>
          <a:p>
            <a:pPr marL="457200" indent="-457200">
              <a:buFont typeface="+mj-lt"/>
              <a:buAutoNum type="arabicPeriod"/>
            </a:pPr>
            <a:r>
              <a:rPr lang="en-US" dirty="0"/>
              <a:t>Peer-based community resources</a:t>
            </a:r>
          </a:p>
          <a:p>
            <a:pPr marL="457200" indent="-457200">
              <a:buFont typeface="+mj-lt"/>
              <a:buAutoNum type="arabicPeriod"/>
            </a:pPr>
            <a:endParaRPr lang="en-US" dirty="0"/>
          </a:p>
          <a:p>
            <a:pPr marL="457200" indent="-457200">
              <a:buFont typeface="+mj-lt"/>
              <a:buAutoNum type="arabicPeriod"/>
            </a:pPr>
            <a:r>
              <a:rPr lang="en-US" dirty="0"/>
              <a:t>Housing options</a:t>
            </a:r>
          </a:p>
          <a:p>
            <a:pPr marL="457200" indent="-457200">
              <a:buFont typeface="+mj-lt"/>
              <a:buAutoNum type="arabicPeriod"/>
            </a:pPr>
            <a:endParaRPr lang="en-US" dirty="0"/>
          </a:p>
          <a:p>
            <a:pPr marL="457200" indent="-457200">
              <a:buFont typeface="+mj-lt"/>
              <a:buAutoNum type="arabicPeriod"/>
            </a:pPr>
            <a:r>
              <a:rPr lang="en-US" dirty="0"/>
              <a:t>Resources for finding care and information</a:t>
            </a:r>
          </a:p>
          <a:p>
            <a:endParaRPr lang="en-US" dirty="0"/>
          </a:p>
        </p:txBody>
      </p:sp>
    </p:spTree>
    <p:extLst>
      <p:ext uri="{BB962C8B-B14F-4D97-AF65-F5344CB8AC3E}">
        <p14:creationId xmlns:p14="http://schemas.microsoft.com/office/powerpoint/2010/main" val="8747774"/>
      </p:ext>
    </p:extLst>
  </p:cSld>
  <p:clrMapOvr>
    <a:masterClrMapping/>
  </p:clrMapOvr>
  <mc:AlternateContent xmlns:mc="http://schemas.openxmlformats.org/markup-compatibility/2006" xmlns:p14="http://schemas.microsoft.com/office/powerpoint/2010/main">
    <mc:Choice Requires="p14">
      <p:transition spd="slow" p14:dur="2000" advTm="15985"/>
    </mc:Choice>
    <mc:Fallback xmlns="">
      <p:transition spd="slow" advTm="15985"/>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F97A-ED0D-4889-8E9C-F6505FC89E56}"/>
              </a:ext>
            </a:extLst>
          </p:cNvPr>
          <p:cNvSpPr>
            <a:spLocks noGrp="1"/>
          </p:cNvSpPr>
          <p:nvPr>
            <p:ph type="title"/>
          </p:nvPr>
        </p:nvSpPr>
        <p:spPr/>
        <p:txBody>
          <a:bodyPr>
            <a:normAutofit fontScale="90000"/>
          </a:bodyPr>
          <a:lstStyle/>
          <a:p>
            <a:r>
              <a:rPr lang="en-US" dirty="0"/>
              <a:t>Limited Mental Health </a:t>
            </a:r>
            <a:br>
              <a:rPr lang="en-US" dirty="0"/>
            </a:br>
            <a:r>
              <a:rPr lang="en-US" dirty="0"/>
              <a:t>Assisted Living Facilities (1 of 2)</a:t>
            </a:r>
          </a:p>
        </p:txBody>
      </p:sp>
      <p:sp>
        <p:nvSpPr>
          <p:cNvPr id="3" name="Content Placeholder 2">
            <a:extLst>
              <a:ext uri="{FF2B5EF4-FFF2-40B4-BE49-F238E27FC236}">
                <a16:creationId xmlns:a16="http://schemas.microsoft.com/office/drawing/2014/main" id="{F62F8421-FB86-4A6C-A6C6-5E9DC75E42DA}"/>
              </a:ext>
            </a:extLst>
          </p:cNvPr>
          <p:cNvSpPr>
            <a:spLocks noGrp="1"/>
          </p:cNvSpPr>
          <p:nvPr>
            <p:ph idx="1"/>
          </p:nvPr>
        </p:nvSpPr>
        <p:spPr/>
        <p:txBody>
          <a:bodyPr/>
          <a:lstStyle/>
          <a:p>
            <a:pPr marL="0" indent="0" algn="ctr">
              <a:buNone/>
            </a:pPr>
            <a:endParaRPr lang="en-US" b="1" u="sng" dirty="0"/>
          </a:p>
          <a:p>
            <a:pPr marL="0" indent="0" algn="ctr">
              <a:buNone/>
            </a:pPr>
            <a:r>
              <a:rPr lang="en-US" sz="3600" u="sng" dirty="0"/>
              <a:t>Limited Mental Health ALF</a:t>
            </a:r>
          </a:p>
          <a:p>
            <a:pPr marL="0" indent="0" algn="ctr">
              <a:buNone/>
            </a:pPr>
            <a:r>
              <a:rPr lang="en-US" dirty="0"/>
              <a:t>A residential facility that provides housing, meals, and one or more personal services for individuals that live there.</a:t>
            </a:r>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*Licensed by Florida’s Agency for Health Care Administration (AHCA)</a:t>
            </a:r>
          </a:p>
          <a:p>
            <a:pPr marL="0" indent="0" algn="ctr">
              <a:buNone/>
            </a:pPr>
            <a:endParaRPr lang="en-US" dirty="0"/>
          </a:p>
          <a:p>
            <a:endParaRPr lang="en-US" dirty="0"/>
          </a:p>
        </p:txBody>
      </p:sp>
    </p:spTree>
    <p:extLst>
      <p:ext uri="{BB962C8B-B14F-4D97-AF65-F5344CB8AC3E}">
        <p14:creationId xmlns:p14="http://schemas.microsoft.com/office/powerpoint/2010/main" val="1413624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F97A-ED0D-4889-8E9C-F6505FC89E56}"/>
              </a:ext>
            </a:extLst>
          </p:cNvPr>
          <p:cNvSpPr>
            <a:spLocks noGrp="1"/>
          </p:cNvSpPr>
          <p:nvPr>
            <p:ph type="title"/>
          </p:nvPr>
        </p:nvSpPr>
        <p:spPr/>
        <p:txBody>
          <a:bodyPr>
            <a:normAutofit fontScale="90000"/>
          </a:bodyPr>
          <a:lstStyle/>
          <a:p>
            <a:r>
              <a:rPr lang="en-US" dirty="0"/>
              <a:t>Limited Mental Health </a:t>
            </a:r>
            <a:br>
              <a:rPr lang="en-US" dirty="0"/>
            </a:br>
            <a:r>
              <a:rPr lang="en-US" dirty="0"/>
              <a:t>Assisted Living Facilities (2 of 2)</a:t>
            </a:r>
          </a:p>
        </p:txBody>
      </p:sp>
      <p:sp>
        <p:nvSpPr>
          <p:cNvPr id="3" name="Content Placeholder 2">
            <a:extLst>
              <a:ext uri="{FF2B5EF4-FFF2-40B4-BE49-F238E27FC236}">
                <a16:creationId xmlns:a16="http://schemas.microsoft.com/office/drawing/2014/main" id="{F62F8421-FB86-4A6C-A6C6-5E9DC75E42DA}"/>
              </a:ext>
            </a:extLst>
          </p:cNvPr>
          <p:cNvSpPr>
            <a:spLocks noGrp="1"/>
          </p:cNvSpPr>
          <p:nvPr>
            <p:ph idx="1"/>
          </p:nvPr>
        </p:nvSpPr>
        <p:spPr/>
        <p:txBody>
          <a:bodyPr/>
          <a:lstStyle/>
          <a:p>
            <a:pPr marL="0" indent="0">
              <a:buNone/>
            </a:pPr>
            <a:r>
              <a:rPr lang="en-US" b="1" u="sng" dirty="0"/>
              <a:t>What Do Limited Mental Health ALFs Look Like:</a:t>
            </a:r>
          </a:p>
          <a:p>
            <a:r>
              <a:rPr lang="en-US" sz="2000" dirty="0"/>
              <a:t>Wide variety: Homes with less than a dozen individuals to larger, more institutional-like facilities.</a:t>
            </a:r>
          </a:p>
          <a:p>
            <a:endParaRPr lang="en-US" sz="2000" dirty="0"/>
          </a:p>
          <a:p>
            <a:r>
              <a:rPr lang="en-US" sz="2000" dirty="0"/>
              <a:t>Residents have a community living support plan that includes access to mental health services. (e.g., medication management and therapeutic activities.</a:t>
            </a:r>
          </a:p>
          <a:p>
            <a:endParaRPr lang="en-US" sz="2000" dirty="0"/>
          </a:p>
          <a:p>
            <a:r>
              <a:rPr lang="en-US" sz="2000" dirty="0"/>
              <a:t>Staff must be trained and equipped to assist residents in carrying out activities identified in their community living support plans.</a:t>
            </a:r>
          </a:p>
          <a:p>
            <a:endParaRPr lang="en-US" sz="2000" dirty="0"/>
          </a:p>
          <a:p>
            <a:r>
              <a:rPr lang="en-US" sz="2000" dirty="0"/>
              <a:t>Like Adult Family Care Homes, residents may receive mental health overlay program services onsite.  								(29)</a:t>
            </a:r>
          </a:p>
          <a:p>
            <a:endParaRPr lang="en-US" dirty="0"/>
          </a:p>
        </p:txBody>
      </p:sp>
    </p:spTree>
    <p:extLst>
      <p:ext uri="{BB962C8B-B14F-4D97-AF65-F5344CB8AC3E}">
        <p14:creationId xmlns:p14="http://schemas.microsoft.com/office/powerpoint/2010/main" val="2044927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A14D-C738-464A-B0C2-6EEB633CEFAC}"/>
              </a:ext>
            </a:extLst>
          </p:cNvPr>
          <p:cNvSpPr>
            <a:spLocks noGrp="1"/>
          </p:cNvSpPr>
          <p:nvPr>
            <p:ph type="ctrTitle"/>
          </p:nvPr>
        </p:nvSpPr>
        <p:spPr>
          <a:xfrm>
            <a:off x="496476" y="1182965"/>
            <a:ext cx="9700470" cy="1872639"/>
          </a:xfrm>
        </p:spPr>
        <p:txBody>
          <a:bodyPr>
            <a:normAutofit/>
          </a:bodyPr>
          <a:lstStyle/>
          <a:p>
            <a:r>
              <a:rPr lang="en-US" sz="4000" dirty="0"/>
              <a:t>Disability Rights Florida:</a:t>
            </a:r>
          </a:p>
        </p:txBody>
      </p:sp>
      <p:sp>
        <p:nvSpPr>
          <p:cNvPr id="3" name="Subtitle 2">
            <a:extLst>
              <a:ext uri="{FF2B5EF4-FFF2-40B4-BE49-F238E27FC236}">
                <a16:creationId xmlns:a16="http://schemas.microsoft.com/office/drawing/2014/main" id="{08FC7DE5-BD82-452B-8081-44BEAADEEEF5}"/>
              </a:ext>
            </a:extLst>
          </p:cNvPr>
          <p:cNvSpPr>
            <a:spLocks noGrp="1"/>
          </p:cNvSpPr>
          <p:nvPr>
            <p:ph type="subTitle" idx="1"/>
          </p:nvPr>
        </p:nvSpPr>
        <p:spPr>
          <a:xfrm>
            <a:off x="1579695" y="3429000"/>
            <a:ext cx="7534031" cy="1423255"/>
          </a:xfrm>
        </p:spPr>
        <p:txBody>
          <a:bodyPr>
            <a:normAutofit/>
          </a:bodyPr>
          <a:lstStyle/>
          <a:p>
            <a:pPr marL="342900" indent="-342900">
              <a:buFont typeface="Arial" panose="020B0604020202020204" pitchFamily="34" charset="0"/>
              <a:buChar char="•"/>
            </a:pPr>
            <a:r>
              <a:rPr lang="en-US" sz="2400" dirty="0"/>
              <a:t>Who is Disability Rights Florida</a:t>
            </a:r>
          </a:p>
          <a:p>
            <a:pPr marL="342900" indent="-342900">
              <a:buFont typeface="Arial" panose="020B0604020202020204" pitchFamily="34" charset="0"/>
              <a:buChar char="•"/>
            </a:pPr>
            <a:r>
              <a:rPr lang="en-US" sz="2400" dirty="0"/>
              <a:t>What resources do they provide</a:t>
            </a:r>
          </a:p>
        </p:txBody>
      </p:sp>
    </p:spTree>
    <p:extLst>
      <p:ext uri="{BB962C8B-B14F-4D97-AF65-F5344CB8AC3E}">
        <p14:creationId xmlns:p14="http://schemas.microsoft.com/office/powerpoint/2010/main" val="611759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6401-EB0E-4AD5-B869-13AF0F4C2BA2}"/>
              </a:ext>
            </a:extLst>
          </p:cNvPr>
          <p:cNvSpPr>
            <a:spLocks noGrp="1"/>
          </p:cNvSpPr>
          <p:nvPr>
            <p:ph type="title"/>
          </p:nvPr>
        </p:nvSpPr>
        <p:spPr/>
        <p:txBody>
          <a:bodyPr/>
          <a:lstStyle/>
          <a:p>
            <a:r>
              <a:rPr lang="en-US" dirty="0"/>
              <a:t>Disability Rights Florida (1 of 3)</a:t>
            </a:r>
          </a:p>
        </p:txBody>
      </p:sp>
      <p:sp>
        <p:nvSpPr>
          <p:cNvPr id="3" name="Content Placeholder 2">
            <a:extLst>
              <a:ext uri="{FF2B5EF4-FFF2-40B4-BE49-F238E27FC236}">
                <a16:creationId xmlns:a16="http://schemas.microsoft.com/office/drawing/2014/main" id="{8AB9CD92-41CE-4F80-857D-2AABF8BA68D5}"/>
              </a:ext>
            </a:extLst>
          </p:cNvPr>
          <p:cNvSpPr>
            <a:spLocks noGrp="1"/>
          </p:cNvSpPr>
          <p:nvPr>
            <p:ph idx="1"/>
          </p:nvPr>
        </p:nvSpPr>
        <p:spPr>
          <a:xfrm>
            <a:off x="838200" y="1599691"/>
            <a:ext cx="10515600" cy="4351338"/>
          </a:xfrm>
        </p:spPr>
        <p:txBody>
          <a:bodyPr/>
          <a:lstStyle/>
          <a:p>
            <a:pPr marL="0" indent="0" algn="ctr">
              <a:buNone/>
            </a:pPr>
            <a:r>
              <a:rPr lang="en-US" b="1" u="sng" dirty="0"/>
              <a:t>What Does Disability Rights Florida Do</a:t>
            </a:r>
          </a:p>
          <a:p>
            <a:pPr marL="0" indent="0" algn="ctr">
              <a:buNone/>
            </a:pPr>
            <a:r>
              <a:rPr lang="en-US" dirty="0"/>
              <a:t>Advocates, educates, investigates, and litigates to protect and advance the rights, dignity, equal opportunities, self-determination and choices for all people with disabilities.</a:t>
            </a:r>
          </a:p>
          <a:p>
            <a:pPr marL="0" indent="0">
              <a:buNone/>
            </a:pPr>
            <a:endParaRPr lang="en-US" dirty="0"/>
          </a:p>
          <a:p>
            <a:pPr marL="0" indent="0" algn="ctr">
              <a:buNone/>
            </a:pPr>
            <a:r>
              <a:rPr lang="en-US" b="1" u="sng" dirty="0"/>
              <a:t>How Do They Achieve This:</a:t>
            </a:r>
          </a:p>
          <a:p>
            <a:pPr marL="0" indent="0" algn="ctr">
              <a:buNone/>
            </a:pPr>
            <a:r>
              <a:rPr lang="en-US" dirty="0"/>
              <a:t>Our legally-based advocacy services are provided by multidisciplinary teams of attorneys, advocates, investigators, paralegals, intake specialists and other professionals.</a:t>
            </a:r>
          </a:p>
          <a:p>
            <a:pPr marL="0" indent="0">
              <a:buNone/>
            </a:pPr>
            <a:endParaRPr lang="en-US" dirty="0"/>
          </a:p>
          <a:p>
            <a:pPr marL="0" indent="0">
              <a:buNone/>
            </a:pPr>
            <a:r>
              <a:rPr lang="en-US" dirty="0"/>
              <a:t>* All services are free and confidential.</a:t>
            </a:r>
          </a:p>
        </p:txBody>
      </p:sp>
    </p:spTree>
    <p:extLst>
      <p:ext uri="{BB962C8B-B14F-4D97-AF65-F5344CB8AC3E}">
        <p14:creationId xmlns:p14="http://schemas.microsoft.com/office/powerpoint/2010/main" val="2171794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871D-AFCC-4D2B-90D9-5971296B1B1C}"/>
              </a:ext>
            </a:extLst>
          </p:cNvPr>
          <p:cNvSpPr>
            <a:spLocks noGrp="1"/>
          </p:cNvSpPr>
          <p:nvPr>
            <p:ph type="title"/>
          </p:nvPr>
        </p:nvSpPr>
        <p:spPr/>
        <p:txBody>
          <a:bodyPr/>
          <a:lstStyle/>
          <a:p>
            <a:r>
              <a:rPr lang="en-US" dirty="0"/>
              <a:t>Disability Rights Florida (2 of 3)</a:t>
            </a:r>
          </a:p>
        </p:txBody>
      </p:sp>
      <p:sp>
        <p:nvSpPr>
          <p:cNvPr id="3" name="Content Placeholder 2">
            <a:extLst>
              <a:ext uri="{FF2B5EF4-FFF2-40B4-BE49-F238E27FC236}">
                <a16:creationId xmlns:a16="http://schemas.microsoft.com/office/drawing/2014/main" id="{44F31C73-E5F8-473A-A77C-033ECE8F85E3}"/>
              </a:ext>
            </a:extLst>
          </p:cNvPr>
          <p:cNvSpPr>
            <a:spLocks noGrp="1"/>
          </p:cNvSpPr>
          <p:nvPr>
            <p:ph idx="1"/>
          </p:nvPr>
        </p:nvSpPr>
        <p:spPr/>
        <p:txBody>
          <a:bodyPr/>
          <a:lstStyle/>
          <a:p>
            <a:pPr marL="0" indent="0">
              <a:buNone/>
            </a:pPr>
            <a:r>
              <a:rPr lang="en-US" dirty="0"/>
              <a:t>If you are an individual with a disability and have questions about your legal rights relating to mental health services, or you want to request an investigation into the abuse or neglect of an individual receiving mental health treatment in a facility, please contact us to make a request for service.</a:t>
            </a:r>
          </a:p>
          <a:p>
            <a:pPr marL="0" indent="0" algn="ctr">
              <a:buNone/>
            </a:pPr>
            <a:r>
              <a:rPr lang="en-US" b="1" dirty="0"/>
              <a:t>(800) 342-0823 (Toll-free Phone) </a:t>
            </a:r>
          </a:p>
          <a:p>
            <a:pPr marL="0" indent="0" algn="ctr">
              <a:buNone/>
            </a:pPr>
            <a:r>
              <a:rPr lang="en-US" b="1" dirty="0"/>
              <a:t>(800) 346-4127 (TDD)</a:t>
            </a:r>
          </a:p>
          <a:p>
            <a:pPr marL="0" indent="0" algn="ctr">
              <a:buNone/>
            </a:pPr>
            <a:r>
              <a:rPr lang="en-US" b="1" dirty="0"/>
              <a:t>Online - </a:t>
            </a:r>
            <a:r>
              <a:rPr lang="en-US" dirty="0">
                <a:hlinkClick r:id="rId3"/>
              </a:rPr>
              <a:t>https://disabilityrightsflorida.org/contact/select_form/select_form</a:t>
            </a:r>
            <a:endParaRPr lang="en-US" dirty="0"/>
          </a:p>
          <a:p>
            <a:pPr marL="0" indent="0">
              <a:buNone/>
            </a:pPr>
            <a:endParaRPr lang="en-US" dirty="0">
              <a:hlinkClick r:id="rId4"/>
            </a:endParaRPr>
          </a:p>
          <a:p>
            <a:pPr marL="0" indent="0" algn="ctr">
              <a:buNone/>
            </a:pPr>
            <a:r>
              <a:rPr lang="en-US" b="1" dirty="0">
                <a:hlinkClick r:id="rId4"/>
              </a:rPr>
              <a:t>www.disabilityrightsflorida.org</a:t>
            </a:r>
            <a:endParaRPr lang="en-US" b="1" dirty="0"/>
          </a:p>
          <a:p>
            <a:pPr marL="0" indent="0">
              <a:buNone/>
            </a:pPr>
            <a:endParaRPr lang="en-US" dirty="0"/>
          </a:p>
        </p:txBody>
      </p:sp>
    </p:spTree>
    <p:extLst>
      <p:ext uri="{BB962C8B-B14F-4D97-AF65-F5344CB8AC3E}">
        <p14:creationId xmlns:p14="http://schemas.microsoft.com/office/powerpoint/2010/main" val="3143189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871D-AFCC-4D2B-90D9-5971296B1B1C}"/>
              </a:ext>
            </a:extLst>
          </p:cNvPr>
          <p:cNvSpPr>
            <a:spLocks noGrp="1"/>
          </p:cNvSpPr>
          <p:nvPr>
            <p:ph type="title"/>
          </p:nvPr>
        </p:nvSpPr>
        <p:spPr/>
        <p:txBody>
          <a:bodyPr/>
          <a:lstStyle/>
          <a:p>
            <a:r>
              <a:rPr lang="en-US" dirty="0"/>
              <a:t>Disability Rights Florida (3 of 3)</a:t>
            </a:r>
          </a:p>
        </p:txBody>
      </p:sp>
      <p:sp>
        <p:nvSpPr>
          <p:cNvPr id="3" name="Content Placeholder 2">
            <a:extLst>
              <a:ext uri="{FF2B5EF4-FFF2-40B4-BE49-F238E27FC236}">
                <a16:creationId xmlns:a16="http://schemas.microsoft.com/office/drawing/2014/main" id="{44F31C73-E5F8-473A-A77C-033ECE8F85E3}"/>
              </a:ext>
            </a:extLst>
          </p:cNvPr>
          <p:cNvSpPr>
            <a:spLocks noGrp="1"/>
          </p:cNvSpPr>
          <p:nvPr>
            <p:ph idx="1"/>
          </p:nvPr>
        </p:nvSpPr>
        <p:spPr/>
        <p:txBody>
          <a:bodyPr/>
          <a:lstStyle/>
          <a:p>
            <a:pPr marL="0" indent="0" algn="ctr">
              <a:buNone/>
            </a:pPr>
            <a:endParaRPr lang="en-US" sz="2800" b="1" u="sng" dirty="0"/>
          </a:p>
          <a:p>
            <a:pPr marL="0" indent="0" algn="ctr">
              <a:buNone/>
            </a:pPr>
            <a:r>
              <a:rPr lang="en-US" sz="2800" b="1" u="sng" dirty="0"/>
              <a:t>Don’t Forget To Pick up Additional Resources:</a:t>
            </a:r>
          </a:p>
          <a:p>
            <a:pPr marL="0" indent="0">
              <a:buNone/>
            </a:pPr>
            <a:endParaRPr lang="en-US" dirty="0"/>
          </a:p>
          <a:p>
            <a:pPr marL="457200" indent="-457200">
              <a:buFont typeface="+mj-lt"/>
              <a:buAutoNum type="arabicPeriod"/>
            </a:pPr>
            <a:r>
              <a:rPr lang="en-US" dirty="0"/>
              <a:t>Disability Rights Florida PAIMI Brochure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Mental Health Resource Guide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2950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63C8-EB60-4347-89CC-CC388F6BFB55}"/>
              </a:ext>
            </a:extLst>
          </p:cNvPr>
          <p:cNvSpPr>
            <a:spLocks noGrp="1"/>
          </p:cNvSpPr>
          <p:nvPr>
            <p:ph type="title"/>
          </p:nvPr>
        </p:nvSpPr>
        <p:spPr/>
        <p:txBody>
          <a:bodyPr/>
          <a:lstStyle/>
          <a:p>
            <a:r>
              <a:rPr lang="en-US" dirty="0"/>
              <a:t>2024 Public Input Planning Survey</a:t>
            </a:r>
          </a:p>
        </p:txBody>
      </p:sp>
      <p:sp>
        <p:nvSpPr>
          <p:cNvPr id="3" name="Content Placeholder 2">
            <a:extLst>
              <a:ext uri="{FF2B5EF4-FFF2-40B4-BE49-F238E27FC236}">
                <a16:creationId xmlns:a16="http://schemas.microsoft.com/office/drawing/2014/main" id="{7FD76B7F-5A35-40F2-A6C5-3F964D4EBF58}"/>
              </a:ext>
            </a:extLst>
          </p:cNvPr>
          <p:cNvSpPr>
            <a:spLocks noGrp="1"/>
          </p:cNvSpPr>
          <p:nvPr>
            <p:ph idx="1"/>
          </p:nvPr>
        </p:nvSpPr>
        <p:spPr/>
        <p:txBody>
          <a:bodyPr/>
          <a:lstStyle/>
          <a:p>
            <a:pPr marL="0" indent="0" algn="ctr">
              <a:buNone/>
            </a:pPr>
            <a:r>
              <a:rPr lang="en-US" sz="3200" b="1" u="sng" dirty="0"/>
              <a:t>Your input matters to us! </a:t>
            </a:r>
          </a:p>
          <a:p>
            <a:pPr marL="0" indent="0" algn="ctr">
              <a:buNone/>
            </a:pPr>
            <a:endParaRPr lang="en-US" sz="3200" b="1" dirty="0"/>
          </a:p>
          <a:p>
            <a:pPr marL="0" indent="0">
              <a:buNone/>
            </a:pPr>
            <a:r>
              <a:rPr lang="en-US" sz="2400" dirty="0"/>
              <a:t>Please visit the link below between now and July 31, 2024, to complete our annual </a:t>
            </a:r>
            <a:r>
              <a:rPr lang="en-US" sz="2400" b="1" dirty="0"/>
              <a:t>Public Input Planning Survey</a:t>
            </a:r>
            <a:r>
              <a:rPr lang="en-US" sz="2400" dirty="0"/>
              <a:t>.</a:t>
            </a:r>
          </a:p>
          <a:p>
            <a:pPr marL="0" indent="0">
              <a:buNone/>
            </a:pPr>
            <a:endParaRPr lang="en-US" sz="2400" dirty="0"/>
          </a:p>
          <a:p>
            <a:pPr marL="0" indent="0">
              <a:buNone/>
            </a:pPr>
            <a:r>
              <a:rPr lang="en-US" sz="2400" dirty="0"/>
              <a:t>Your responses will help us plan our </a:t>
            </a:r>
            <a:r>
              <a:rPr lang="en-US" dirty="0"/>
              <a:t>g</a:t>
            </a:r>
            <a:r>
              <a:rPr lang="en-US" sz="2400" dirty="0"/>
              <a:t>oals, priorities, and objectives for 2024.</a:t>
            </a:r>
          </a:p>
          <a:p>
            <a:pPr marL="0" indent="0">
              <a:buNone/>
            </a:pPr>
            <a:endParaRPr lang="en-US" sz="2400" dirty="0"/>
          </a:p>
          <a:p>
            <a:pPr marL="0" indent="0" algn="ctr">
              <a:buNone/>
            </a:pPr>
            <a:r>
              <a:rPr lang="en-US" b="1" dirty="0">
                <a:hlinkClick r:id="rId2"/>
              </a:rPr>
              <a:t>www.DisabilityRightsFlorida.org/Survey</a:t>
            </a:r>
            <a:endParaRPr lang="en-US" b="1" dirty="0"/>
          </a:p>
          <a:p>
            <a:endParaRPr lang="en-US" dirty="0"/>
          </a:p>
        </p:txBody>
      </p:sp>
    </p:spTree>
    <p:extLst>
      <p:ext uri="{BB962C8B-B14F-4D97-AF65-F5344CB8AC3E}">
        <p14:creationId xmlns:p14="http://schemas.microsoft.com/office/powerpoint/2010/main" val="2044345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94B9-8125-4918-AD1E-9A225CC87185}"/>
              </a:ext>
            </a:extLst>
          </p:cNvPr>
          <p:cNvSpPr>
            <a:spLocks noGrp="1"/>
          </p:cNvSpPr>
          <p:nvPr>
            <p:ph type="title"/>
          </p:nvPr>
        </p:nvSpPr>
        <p:spPr/>
        <p:txBody>
          <a:bodyPr/>
          <a:lstStyle/>
          <a:p>
            <a:r>
              <a:rPr lang="en-US" dirty="0"/>
              <a:t>References (1 of 4)</a:t>
            </a:r>
          </a:p>
        </p:txBody>
      </p:sp>
      <p:sp>
        <p:nvSpPr>
          <p:cNvPr id="3" name="Content Placeholder 2">
            <a:extLst>
              <a:ext uri="{FF2B5EF4-FFF2-40B4-BE49-F238E27FC236}">
                <a16:creationId xmlns:a16="http://schemas.microsoft.com/office/drawing/2014/main" id="{52F5479D-0B09-4512-B40C-B48404A425E0}"/>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DCF website, accessed 5-24-2023, </a:t>
            </a:r>
            <a:r>
              <a:rPr lang="en-US" sz="1800" dirty="0">
                <a:effectLst/>
                <a:latin typeface="Calibri" panose="020F0502020204030204" pitchFamily="34" charset="0"/>
                <a:cs typeface="Times New Roman" panose="02020603050405020304" pitchFamily="18" charset="0"/>
                <a:hlinkClick r:id="rId2"/>
              </a:rPr>
              <a:t>https://www.myflfamilies.com/services/substance-abuse-and-mental-health</a:t>
            </a:r>
            <a:r>
              <a:rPr lang="en-US" sz="1800" dirty="0">
                <a:effectLst/>
                <a:latin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DCF website, accessed 5-24-2023, </a:t>
            </a:r>
            <a:r>
              <a:rPr lang="en-US" sz="1800" dirty="0">
                <a:effectLst/>
                <a:latin typeface="Calibri" panose="020F0502020204030204" pitchFamily="34" charset="0"/>
                <a:cs typeface="Times New Roman" panose="02020603050405020304" pitchFamily="18" charset="0"/>
                <a:hlinkClick r:id="rId3"/>
              </a:rPr>
              <a:t>https://www.myflfamilies.com/services/substance-abuse-and-mental-health/adult-mental-health</a:t>
            </a:r>
            <a:r>
              <a:rPr lang="en-US" sz="1800" dirty="0">
                <a:effectLst/>
                <a:latin typeface="Calibri" panose="020F0502020204030204" pitchFamily="34" charset="0"/>
                <a:cs typeface="Times New Roman" panose="02020603050405020304" pitchFamily="18" charset="0"/>
              </a:rPr>
              <a:t>, </a:t>
            </a:r>
            <a:r>
              <a:rPr lang="en-US" sz="1800" dirty="0">
                <a:effectLst/>
                <a:latin typeface="Calibri" panose="020F0502020204030204" pitchFamily="34" charset="0"/>
                <a:cs typeface="Times New Roman" panose="02020603050405020304" pitchFamily="18" charset="0"/>
                <a:hlinkClick r:id="rId4"/>
              </a:rPr>
              <a:t>https://www.myflfamilies.com/services/substance-abuse-and-mental-health/childrens-mental-health-program</a:t>
            </a:r>
            <a:r>
              <a:rPr lang="en-US" sz="1800" dirty="0">
                <a:effectLst/>
                <a:latin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DCF website, Managing Entities, accessed 5-23-2023, </a:t>
            </a:r>
            <a:r>
              <a:rPr lang="en-US" sz="1800" dirty="0">
                <a:effectLst/>
                <a:latin typeface="Calibri" panose="020F0502020204030204" pitchFamily="34" charset="0"/>
                <a:cs typeface="Times New Roman" panose="02020603050405020304" pitchFamily="18" charset="0"/>
                <a:hlinkClick r:id="rId5"/>
              </a:rPr>
              <a:t>https://www.myflfamilies.com/services/substance-abuse-and-mental-health/samh-providers/managing-entities</a:t>
            </a:r>
            <a:r>
              <a:rPr lang="en-US" sz="1800" dirty="0">
                <a:effectLst/>
                <a:latin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 394.9082, Fla. Stat.</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CMS, Community Mental Health Centers, accessed 5-23-2023, </a:t>
            </a:r>
            <a:r>
              <a:rPr lang="en-US" sz="1800" u="sng" dirty="0">
                <a:solidFill>
                  <a:srgbClr val="0563C1"/>
                </a:solidFill>
                <a:effectLst/>
                <a:latin typeface="Calibri" panose="020F0502020204030204" pitchFamily="34" charset="0"/>
                <a:cs typeface="Times New Roman" panose="02020603050405020304" pitchFamily="18" charset="0"/>
                <a:hlinkClick r:id="rId6"/>
              </a:rPr>
              <a:t>https://www.cms.gov/Medicare/Provider-Enrollment-and-Certification/CertificationandComplianc/CommunityHealthCenters</a:t>
            </a:r>
            <a:endParaRPr lang="en-US" sz="1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DCF website, accessed 5-23-2023, </a:t>
            </a:r>
            <a:r>
              <a:rPr lang="en-US" sz="1800" dirty="0">
                <a:effectLst/>
                <a:latin typeface="Calibri" panose="020F0502020204030204" pitchFamily="34" charset="0"/>
                <a:cs typeface="Times New Roman" panose="02020603050405020304" pitchFamily="18" charset="0"/>
                <a:hlinkClick r:id="rId3"/>
              </a:rPr>
              <a:t>https://www.myflfamilies.com/services/substance-abuse-and-mental-health/adult-mental-health</a:t>
            </a:r>
            <a:endParaRPr lang="en-US" sz="1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 394.455 (40), Fla. Stat. </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cs typeface="Times New Roman" panose="02020603050405020304" pitchFamily="18" charset="0"/>
              </a:rPr>
              <a:t>DCF website, accessed 5-24-2023, </a:t>
            </a:r>
            <a:r>
              <a:rPr lang="en-US" sz="1800" dirty="0">
                <a:effectLst/>
                <a:latin typeface="Calibri" panose="020F0502020204030204" pitchFamily="34" charset="0"/>
                <a:cs typeface="Times New Roman" panose="02020603050405020304" pitchFamily="18" charset="0"/>
                <a:hlinkClick r:id="rId7"/>
              </a:rPr>
              <a:t>https://www.myflfamilies.com/crisis-services</a:t>
            </a:r>
            <a:r>
              <a:rPr lang="en-US" sz="1800" dirty="0">
                <a:effectLst/>
                <a:latin typeface="Calibri" panose="020F0502020204030204" pitchFamily="34" charset="0"/>
                <a:cs typeface="Times New Roman" panose="02020603050405020304" pitchFamily="18" charset="0"/>
              </a:rPr>
              <a:t>, </a:t>
            </a:r>
            <a:r>
              <a:rPr lang="en-US" sz="1800" dirty="0">
                <a:latin typeface="Calibri" panose="020F0502020204030204" pitchFamily="34" charset="0"/>
                <a:cs typeface="Times New Roman" panose="02020603050405020304" pitchFamily="18" charset="0"/>
              </a:rPr>
              <a:t>AHCA website, accessed 5-24-2023, </a:t>
            </a:r>
            <a:r>
              <a:rPr lang="en-US" sz="1800" dirty="0">
                <a:latin typeface="Calibri" panose="020F0502020204030204" pitchFamily="34" charset="0"/>
                <a:cs typeface="Times New Roman" panose="02020603050405020304" pitchFamily="18" charset="0"/>
                <a:hlinkClick r:id="rId8"/>
              </a:rPr>
              <a:t>https://ahca.myflorida.com/health-care-policy-and-oversight/bureau-of-health-facility-regulation/hospital-outpatient-services-unit/crisis-stabilization-units</a:t>
            </a:r>
            <a:r>
              <a:rPr lang="en-US" sz="1800" dirty="0">
                <a:latin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43442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3EB5-51C6-4047-9FE2-FF6CCE426BCF}"/>
              </a:ext>
            </a:extLst>
          </p:cNvPr>
          <p:cNvSpPr>
            <a:spLocks noGrp="1"/>
          </p:cNvSpPr>
          <p:nvPr>
            <p:ph type="title"/>
          </p:nvPr>
        </p:nvSpPr>
        <p:spPr/>
        <p:txBody>
          <a:bodyPr/>
          <a:lstStyle/>
          <a:p>
            <a:r>
              <a:rPr lang="en-US" dirty="0"/>
              <a:t>References (2 of 4)</a:t>
            </a:r>
          </a:p>
        </p:txBody>
      </p:sp>
      <p:sp>
        <p:nvSpPr>
          <p:cNvPr id="3" name="Content Placeholder 2">
            <a:extLst>
              <a:ext uri="{FF2B5EF4-FFF2-40B4-BE49-F238E27FC236}">
                <a16:creationId xmlns:a16="http://schemas.microsoft.com/office/drawing/2014/main" id="{F4D2D682-2BE3-44A3-90FD-1E976406693E}"/>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arenR" startAt="9"/>
            </a:pPr>
            <a:r>
              <a:rPr lang="en-US" sz="1800" dirty="0">
                <a:latin typeface="Calibri" panose="020F0502020204030204" pitchFamily="34" charset="0"/>
                <a:cs typeface="Times New Roman" panose="02020603050405020304" pitchFamily="18" charset="0"/>
              </a:rPr>
              <a:t>DCF website, accessed 5-23-2023, </a:t>
            </a:r>
            <a:r>
              <a:rPr lang="en-US" sz="1800" dirty="0">
                <a:latin typeface="Calibri" panose="020F0502020204030204" pitchFamily="34" charset="0"/>
                <a:cs typeface="Times New Roman" panose="02020603050405020304" pitchFamily="18" charset="0"/>
                <a:hlinkClick r:id="rId2"/>
              </a:rPr>
              <a:t>https://www.myflfamilies.com/services/substance-abuse-and-mental-health/substance-abuse-mental-health-treatment-services-and-1-1</a:t>
            </a:r>
            <a:r>
              <a:rPr lang="en-US" sz="1800" dirty="0">
                <a:latin typeface="Calibri" panose="020F0502020204030204" pitchFamily="34" charset="0"/>
                <a:cs typeface="Times New Roman" panose="02020603050405020304" pitchFamily="18" charset="0"/>
              </a:rPr>
              <a:t>, </a:t>
            </a:r>
            <a:r>
              <a:rPr lang="en-US" sz="1800" dirty="0">
                <a:effectLst/>
                <a:latin typeface="Calibri" panose="020F0502020204030204" pitchFamily="34" charset="0"/>
                <a:cs typeface="Times New Roman" panose="02020603050405020304" pitchFamily="18" charset="0"/>
              </a:rPr>
              <a:t>AHCA website, accessed 5-23-2023, </a:t>
            </a:r>
            <a:r>
              <a:rPr lang="en-US" sz="1800" dirty="0">
                <a:effectLst/>
                <a:latin typeface="Calibri" panose="020F0502020204030204" pitchFamily="34" charset="0"/>
                <a:cs typeface="Times New Roman" panose="02020603050405020304" pitchFamily="18" charset="0"/>
                <a:hlinkClick r:id="rId3"/>
              </a:rPr>
              <a:t>https://ahca.myflorida.com/health-care-policy-and-oversight/bureau-of-health-facility-regulation/hospital-outpatient-services-unit/crisis-stabilization-units</a:t>
            </a:r>
            <a:r>
              <a:rPr lang="en-US" sz="1800" dirty="0">
                <a:effectLst/>
                <a:latin typeface="Calibri" panose="020F0502020204030204" pitchFamily="34" charset="0"/>
                <a:cs typeface="Times New Roman" panose="02020603050405020304" pitchFamily="18" charset="0"/>
              </a:rPr>
              <a:t> (section on SRTs) </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cs typeface="Times New Roman" panose="02020603050405020304" pitchFamily="18" charset="0"/>
              </a:rPr>
              <a:t>Rule 65E-12.103(27), Fla. Admin Code, available online at </a:t>
            </a:r>
            <a:r>
              <a:rPr lang="en-US" sz="1800" dirty="0">
                <a:effectLst/>
                <a:latin typeface="Calibri" panose="020F0502020204030204" pitchFamily="34" charset="0"/>
                <a:cs typeface="Times New Roman" panose="02020603050405020304" pitchFamily="18" charset="0"/>
                <a:hlinkClick r:id="rId4"/>
              </a:rPr>
              <a:t>https://www.flrules.org/gateway/readFile.asp?sid=0&amp;tid=20227136&amp;type=1&amp;file=65E-12.103.doc</a:t>
            </a:r>
            <a:r>
              <a:rPr lang="en-US" sz="1800" dirty="0">
                <a:effectLst/>
                <a:latin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cs typeface="Calibri" panose="020F0502020204030204" pitchFamily="34" charset="0"/>
              </a:rPr>
              <a:t>§</a:t>
            </a:r>
            <a:r>
              <a:rPr lang="en-US" sz="1800" dirty="0">
                <a:effectLst/>
                <a:latin typeface="Calibri" panose="020F0502020204030204" pitchFamily="34" charset="0"/>
                <a:cs typeface="Times New Roman" panose="02020603050405020304" pitchFamily="18" charset="0"/>
              </a:rPr>
              <a:t> 394.455, Fla. Stat.</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cs typeface="Times New Roman" panose="02020603050405020304" pitchFamily="18" charset="0"/>
              </a:rPr>
              <a:t>§ 916.13, Fla. Stat.</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cs typeface="Calibri" panose="020F0502020204030204" pitchFamily="34" charset="0"/>
              </a:rPr>
              <a:t>§</a:t>
            </a:r>
            <a:r>
              <a:rPr lang="en-US" sz="1800" dirty="0">
                <a:effectLst/>
                <a:latin typeface="Calibri" panose="020F0502020204030204" pitchFamily="34" charset="0"/>
                <a:cs typeface="Times New Roman" panose="02020603050405020304" pitchFamily="18" charset="0"/>
              </a:rPr>
              <a:t> 394.467, Fla. Stat.</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cs typeface="Calibri" panose="020F0502020204030204" pitchFamily="34" charset="0"/>
              </a:rPr>
              <a:t>§</a:t>
            </a:r>
            <a:r>
              <a:rPr lang="en-US" sz="1800" dirty="0">
                <a:effectLst/>
                <a:latin typeface="Calibri" panose="020F0502020204030204" pitchFamily="34" charset="0"/>
                <a:cs typeface="Times New Roman" panose="02020603050405020304" pitchFamily="18" charset="0"/>
              </a:rPr>
              <a:t> 394.4781, Fla. Stat.</a:t>
            </a: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ea typeface="Calibri" panose="020F0502020204030204" pitchFamily="34" charset="0"/>
                <a:cs typeface="Calibri" panose="020F0502020204030204" pitchFamily="34" charset="0"/>
              </a:rPr>
              <a:t>DCF website, accessed 5-23-2023,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5"/>
              </a:rPr>
              <a:t>https://www2.myflfamilies.com/service-programs/samh/juvenile-incompetent-to-proceed/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arenR" startAt="9"/>
            </a:pPr>
            <a:r>
              <a:rPr lang="en-US" sz="1800" dirty="0">
                <a:effectLst/>
                <a:latin typeface="Calibri" panose="020F0502020204030204" pitchFamily="34" charset="0"/>
                <a:ea typeface="Calibri" panose="020F0502020204030204" pitchFamily="34" charset="0"/>
                <a:cs typeface="Times New Roman" panose="02020603050405020304" pitchFamily="18" charset="0"/>
              </a:rPr>
              <a:t>DCF website, accessed 5-23-2023,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https://www2.myflfamilies.com/service-programs/samh/adult-mental-health/sos/treatment.shtml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mj-lt"/>
              <a:buAutoNum type="arabicParenR" startAt="9"/>
            </a:pPr>
            <a:endParaRPr lang="en-US" dirty="0"/>
          </a:p>
        </p:txBody>
      </p:sp>
    </p:spTree>
    <p:extLst>
      <p:ext uri="{BB962C8B-B14F-4D97-AF65-F5344CB8AC3E}">
        <p14:creationId xmlns:p14="http://schemas.microsoft.com/office/powerpoint/2010/main" val="2621374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8D44-7181-40EF-8A35-CF073CA96A9A}"/>
              </a:ext>
            </a:extLst>
          </p:cNvPr>
          <p:cNvSpPr>
            <a:spLocks noGrp="1"/>
          </p:cNvSpPr>
          <p:nvPr>
            <p:ph type="title"/>
          </p:nvPr>
        </p:nvSpPr>
        <p:spPr/>
        <p:txBody>
          <a:bodyPr/>
          <a:lstStyle/>
          <a:p>
            <a:r>
              <a:rPr lang="en-US" dirty="0"/>
              <a:t>References (3 of 4)</a:t>
            </a:r>
          </a:p>
        </p:txBody>
      </p:sp>
      <p:sp>
        <p:nvSpPr>
          <p:cNvPr id="3" name="Content Placeholder 2">
            <a:extLst>
              <a:ext uri="{FF2B5EF4-FFF2-40B4-BE49-F238E27FC236}">
                <a16:creationId xmlns:a16="http://schemas.microsoft.com/office/drawing/2014/main" id="{F9E8175C-B865-493C-8A05-8222B4299E1F}"/>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critical ingredients of assertive community treatment, published in World Psychiatry by Gary R. Bond and Robert E. Drake, available online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https://www.ncbi.nlm.nih.gov/pmc/articles/PMC4471983/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DCF Office of SAMH - Guidance 34 – Mobile Response Team (MRT), accessed 5-23-2023,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https://www2.myflfamilies.com/service-programs/samh/managing-entities/2022/IncDocs/Guidance%2034%20MRT%202021%2008%2001.pdf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Institute for Mental Health website, accessed 5-23-2023,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https://www.nimh.nih.gov/health/topics/schizophrenia/raise/what-is-coordinated-specialty-care-csc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Peer Support Coalition of Florida website, accessed 5-23-2023,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https://www.peersupportfl.org/who-we-serve/peer-specialists/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397.417, Fla. Stat. </a:t>
            </a: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Certification Board website, accessed 5-23-2023,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6"/>
              </a:rPr>
              <a:t>https://flcertificationboard.org/certifications/certified-recovery-peers-specialist/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DCF website, accessed 5-23-2023,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7"/>
              </a:rPr>
              <a:t>https://www2.myflfamilies.com/service-programs/samh/adult-mental-health/sos/support.shtml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86946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7E7C-EAB9-4C3B-8309-17529C15C2DF}"/>
              </a:ext>
            </a:extLst>
          </p:cNvPr>
          <p:cNvSpPr>
            <a:spLocks noGrp="1"/>
          </p:cNvSpPr>
          <p:nvPr>
            <p:ph type="ctrTitle"/>
          </p:nvPr>
        </p:nvSpPr>
        <p:spPr>
          <a:xfrm>
            <a:off x="537058" y="1682924"/>
            <a:ext cx="10273821" cy="1895911"/>
          </a:xfrm>
        </p:spPr>
        <p:txBody>
          <a:bodyPr>
            <a:noAutofit/>
          </a:bodyPr>
          <a:lstStyle/>
          <a:p>
            <a:br>
              <a:rPr lang="en-US" sz="3600" dirty="0"/>
            </a:br>
            <a:br>
              <a:rPr lang="en-US" sz="3600" dirty="0"/>
            </a:br>
            <a:r>
              <a:rPr lang="en-US" sz="4000" dirty="0"/>
              <a:t>Overview of Florida’s Mental Health System:</a:t>
            </a:r>
            <a:br>
              <a:rPr lang="en-US" sz="4000" dirty="0"/>
            </a:br>
            <a:endParaRPr lang="en-US" sz="3600" dirty="0"/>
          </a:p>
        </p:txBody>
      </p:sp>
      <p:sp>
        <p:nvSpPr>
          <p:cNvPr id="3" name="Subtitle 2">
            <a:extLst>
              <a:ext uri="{FF2B5EF4-FFF2-40B4-BE49-F238E27FC236}">
                <a16:creationId xmlns:a16="http://schemas.microsoft.com/office/drawing/2014/main" id="{BA485D38-4525-40CA-B2E9-459520890C6B}"/>
              </a:ext>
            </a:extLst>
          </p:cNvPr>
          <p:cNvSpPr>
            <a:spLocks noGrp="1"/>
          </p:cNvSpPr>
          <p:nvPr>
            <p:ph type="subTitle" idx="1"/>
          </p:nvPr>
        </p:nvSpPr>
        <p:spPr>
          <a:xfrm>
            <a:off x="1906952" y="3315855"/>
            <a:ext cx="7534031" cy="2127076"/>
          </a:xfrm>
        </p:spPr>
        <p:txBody>
          <a:bodyPr>
            <a:normAutofit fontScale="25000" lnSpcReduction="20000"/>
          </a:bodyPr>
          <a:lstStyle/>
          <a:p>
            <a:pPr marL="457200" indent="-457200">
              <a:buFont typeface="Arial" panose="020B0604020202020204" pitchFamily="34" charset="0"/>
              <a:buChar char="•"/>
            </a:pPr>
            <a:r>
              <a:rPr lang="en-US" sz="9600" dirty="0"/>
              <a:t>The Substance Abuse and Mental Health Program</a:t>
            </a:r>
          </a:p>
          <a:p>
            <a:pPr marL="457200" indent="-457200">
              <a:buFont typeface="Arial" panose="020B0604020202020204" pitchFamily="34" charset="0"/>
              <a:buChar char="•"/>
            </a:pPr>
            <a:r>
              <a:rPr lang="en-US" sz="9600" dirty="0"/>
              <a:t>Florida Department of Children and Families (DCF)</a:t>
            </a:r>
          </a:p>
          <a:p>
            <a:pPr marL="457200" indent="-457200">
              <a:buFont typeface="Arial" panose="020B0604020202020204" pitchFamily="34" charset="0"/>
              <a:buChar char="•"/>
            </a:pPr>
            <a:r>
              <a:rPr lang="en-US" sz="9600" dirty="0"/>
              <a:t>Managing Entities</a:t>
            </a:r>
          </a:p>
          <a:p>
            <a:endParaRPr lang="en-US" dirty="0"/>
          </a:p>
          <a:p>
            <a:endParaRPr lang="en-US" dirty="0"/>
          </a:p>
        </p:txBody>
      </p:sp>
    </p:spTree>
    <p:extLst>
      <p:ext uri="{BB962C8B-B14F-4D97-AF65-F5344CB8AC3E}">
        <p14:creationId xmlns:p14="http://schemas.microsoft.com/office/powerpoint/2010/main" val="2362708247"/>
      </p:ext>
    </p:extLst>
  </p:cSld>
  <p:clrMapOvr>
    <a:masterClrMapping/>
  </p:clrMapOvr>
  <mc:AlternateContent xmlns:mc="http://schemas.openxmlformats.org/markup-compatibility/2006" xmlns:p14="http://schemas.microsoft.com/office/powerpoint/2010/main">
    <mc:Choice Requires="p14">
      <p:transition spd="slow" p14:dur="2000" advTm="45660"/>
    </mc:Choice>
    <mc:Fallback xmlns="">
      <p:transition spd="slow" advTm="4566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7326-7D0A-4830-A2C7-0856FE01FE30}"/>
              </a:ext>
            </a:extLst>
          </p:cNvPr>
          <p:cNvSpPr>
            <a:spLocks noGrp="1"/>
          </p:cNvSpPr>
          <p:nvPr>
            <p:ph type="title"/>
          </p:nvPr>
        </p:nvSpPr>
        <p:spPr/>
        <p:txBody>
          <a:bodyPr/>
          <a:lstStyle/>
          <a:p>
            <a:r>
              <a:rPr lang="en-US" dirty="0"/>
              <a:t>References (4 of 4)</a:t>
            </a:r>
          </a:p>
        </p:txBody>
      </p:sp>
      <p:sp>
        <p:nvSpPr>
          <p:cNvPr id="3" name="Content Placeholder 2">
            <a:extLst>
              <a:ext uri="{FF2B5EF4-FFF2-40B4-BE49-F238E27FC236}">
                <a16:creationId xmlns:a16="http://schemas.microsoft.com/office/drawing/2014/main" id="{4959A355-B548-4B35-8645-34E2C1070481}"/>
              </a:ext>
            </a:extLst>
          </p:cNvPr>
          <p:cNvSpPr>
            <a:spLocks noGrp="1"/>
          </p:cNvSpPr>
          <p:nvPr>
            <p:ph idx="1"/>
          </p:nvPr>
        </p:nvSpPr>
        <p:spPr/>
        <p:txBody>
          <a:bodyPr/>
          <a:lstStyle/>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24) Clubhouse International website, accessed 5-23-2023,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https://clubhouse-intl.org/what-we-do/what-clubhouses-do/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25"/>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Federation of Families of Central Florida, accessed 5-12-2023,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https://www.ffcflinc.org/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25"/>
            </a:pPr>
            <a:r>
              <a:rPr lang="en-US" sz="1800" dirty="0">
                <a:effectLst/>
                <a:latin typeface="Calibri" panose="020F0502020204030204" pitchFamily="34" charset="0"/>
                <a:ea typeface="Calibri" panose="020F0502020204030204" pitchFamily="34" charset="0"/>
                <a:cs typeface="Times New Roman" panose="02020603050405020304" pitchFamily="18" charset="0"/>
              </a:rPr>
              <a:t>Warmlines.org website, accessed 5-23-2023,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https://warmline.org/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25"/>
            </a:pPr>
            <a:r>
              <a:rPr lang="en-US" sz="1800" dirty="0">
                <a:effectLst/>
                <a:latin typeface="Calibri" panose="020F0502020204030204" pitchFamily="34" charset="0"/>
                <a:ea typeface="Calibri" panose="020F0502020204030204" pitchFamily="34" charset="0"/>
                <a:cs typeface="Times New Roman" panose="02020603050405020304" pitchFamily="18" charset="0"/>
              </a:rPr>
              <a:t>DCF Office of SAMH - Guidance 21 – Housing Coordination, available online at: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https://www2.myflfamilies.com/service-programs/samh/managing-entities/2022/IncDocs/Guidance%2021%20Housing%202020%2007%2001.pdf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startAt="25"/>
            </a:pPr>
            <a:r>
              <a:rPr lang="en-US" sz="1800" dirty="0">
                <a:effectLst/>
                <a:latin typeface="Calibri" panose="020F0502020204030204" pitchFamily="34" charset="0"/>
                <a:ea typeface="Calibri" panose="020F0502020204030204" pitchFamily="34" charset="0"/>
                <a:cs typeface="Times New Roman" panose="02020603050405020304" pitchFamily="18" charset="0"/>
              </a:rPr>
              <a:t>§ 429.60, Fla. Stat.,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et seq.</a:t>
            </a:r>
          </a:p>
          <a:p>
            <a:pPr marL="342900" marR="0" lvl="0" indent="-342900">
              <a:lnSpc>
                <a:spcPct val="107000"/>
              </a:lnSpc>
              <a:spcBef>
                <a:spcPts val="0"/>
              </a:spcBef>
              <a:spcAft>
                <a:spcPts val="800"/>
              </a:spcAft>
              <a:buFont typeface="+mj-lt"/>
              <a:buAutoNum type="arabicParenR" startAt="25"/>
            </a:pPr>
            <a:r>
              <a:rPr lang="en-US" sz="1800" dirty="0">
                <a:effectLst/>
                <a:latin typeface="Calibri" panose="020F0502020204030204" pitchFamily="34" charset="0"/>
                <a:ea typeface="Calibri" panose="020F0502020204030204" pitchFamily="34" charset="0"/>
                <a:cs typeface="Times New Roman" panose="02020603050405020304" pitchFamily="18" charset="0"/>
              </a:rPr>
              <a:t>§ 429.075, Fla. Stat. </a:t>
            </a:r>
          </a:p>
          <a:p>
            <a:pPr marL="0" indent="0">
              <a:buNone/>
            </a:pPr>
            <a:endParaRPr lang="en-US" dirty="0"/>
          </a:p>
        </p:txBody>
      </p:sp>
    </p:spTree>
    <p:extLst>
      <p:ext uri="{BB962C8B-B14F-4D97-AF65-F5344CB8AC3E}">
        <p14:creationId xmlns:p14="http://schemas.microsoft.com/office/powerpoint/2010/main" val="182897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ECA3-5616-431E-A286-B53AFCB89A45}"/>
              </a:ext>
            </a:extLst>
          </p:cNvPr>
          <p:cNvSpPr>
            <a:spLocks noGrp="1"/>
          </p:cNvSpPr>
          <p:nvPr>
            <p:ph type="title"/>
          </p:nvPr>
        </p:nvSpPr>
        <p:spPr/>
        <p:txBody>
          <a:bodyPr>
            <a:normAutofit fontScale="90000"/>
          </a:bodyPr>
          <a:lstStyle/>
          <a:p>
            <a:r>
              <a:rPr lang="en-US" dirty="0"/>
              <a:t>Florida’s Substance Abuse and </a:t>
            </a:r>
            <a:br>
              <a:rPr lang="en-US" dirty="0"/>
            </a:br>
            <a:r>
              <a:rPr lang="en-US" dirty="0"/>
              <a:t>Mental Health (SAMH) Program</a:t>
            </a:r>
          </a:p>
        </p:txBody>
      </p:sp>
      <p:sp>
        <p:nvSpPr>
          <p:cNvPr id="3" name="Content Placeholder 2">
            <a:extLst>
              <a:ext uri="{FF2B5EF4-FFF2-40B4-BE49-F238E27FC236}">
                <a16:creationId xmlns:a16="http://schemas.microsoft.com/office/drawing/2014/main" id="{8ACECFC6-4B13-47CC-8FAF-F6E9001223EB}"/>
              </a:ext>
            </a:extLst>
          </p:cNvPr>
          <p:cNvSpPr>
            <a:spLocks noGrp="1"/>
          </p:cNvSpPr>
          <p:nvPr>
            <p:ph idx="1"/>
          </p:nvPr>
        </p:nvSpPr>
        <p:spPr/>
        <p:txBody>
          <a:bodyPr/>
          <a:lstStyle/>
          <a:p>
            <a:r>
              <a:rPr lang="en-US" dirty="0"/>
              <a:t>The single state authority on substance abuse and mental health</a:t>
            </a:r>
          </a:p>
          <a:p>
            <a:endParaRPr lang="en-US" dirty="0"/>
          </a:p>
          <a:p>
            <a:r>
              <a:rPr lang="en-US" dirty="0"/>
              <a:t>Designated by the federal Substance Abuse and Mental Health Services Administration (SAMHSA). </a:t>
            </a:r>
          </a:p>
          <a:p>
            <a:endParaRPr lang="en-US" dirty="0"/>
          </a:p>
          <a:p>
            <a:r>
              <a:rPr lang="en-US" dirty="0"/>
              <a:t>Governed by Chapters 394 and 397 of the Florida Statutes</a:t>
            </a:r>
          </a:p>
          <a:p>
            <a:endParaRPr lang="en-US" dirty="0"/>
          </a:p>
          <a:p>
            <a:r>
              <a:rPr lang="en-US" dirty="0"/>
              <a:t>Responsible for the oversight of a statewide system of care for the prevention, treatment, and recovery of children and adults with serious mental illnesses or substance abuse disorders. (Endnote: 1)</a:t>
            </a:r>
          </a:p>
          <a:p>
            <a:endParaRPr lang="en-US" dirty="0"/>
          </a:p>
          <a:p>
            <a:endParaRPr lang="en-US" dirty="0"/>
          </a:p>
        </p:txBody>
      </p:sp>
    </p:spTree>
    <p:extLst>
      <p:ext uri="{BB962C8B-B14F-4D97-AF65-F5344CB8AC3E}">
        <p14:creationId xmlns:p14="http://schemas.microsoft.com/office/powerpoint/2010/main" val="2098559485"/>
      </p:ext>
    </p:extLst>
  </p:cSld>
  <p:clrMapOvr>
    <a:masterClrMapping/>
  </p:clrMapOvr>
  <mc:AlternateContent xmlns:mc="http://schemas.openxmlformats.org/markup-compatibility/2006" xmlns:p14="http://schemas.microsoft.com/office/powerpoint/2010/main">
    <mc:Choice Requires="p14">
      <p:transition spd="slow" p14:dur="2000" advTm="42479"/>
    </mc:Choice>
    <mc:Fallback xmlns="">
      <p:transition spd="slow" advTm="424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3D83-8AC5-4B7C-A6A2-2032DA8655CF}"/>
              </a:ext>
            </a:extLst>
          </p:cNvPr>
          <p:cNvSpPr>
            <a:spLocks noGrp="1"/>
          </p:cNvSpPr>
          <p:nvPr>
            <p:ph type="title"/>
          </p:nvPr>
        </p:nvSpPr>
        <p:spPr/>
        <p:txBody>
          <a:bodyPr>
            <a:normAutofit fontScale="90000"/>
          </a:bodyPr>
          <a:lstStyle/>
          <a:p>
            <a:r>
              <a:rPr lang="en-US" dirty="0"/>
              <a:t>Florida’s Department of </a:t>
            </a:r>
            <a:br>
              <a:rPr lang="en-US" dirty="0"/>
            </a:br>
            <a:r>
              <a:rPr lang="en-US" dirty="0"/>
              <a:t>Children and Families (DCF)</a:t>
            </a:r>
          </a:p>
        </p:txBody>
      </p:sp>
      <p:sp>
        <p:nvSpPr>
          <p:cNvPr id="3" name="Content Placeholder 2">
            <a:extLst>
              <a:ext uri="{FF2B5EF4-FFF2-40B4-BE49-F238E27FC236}">
                <a16:creationId xmlns:a16="http://schemas.microsoft.com/office/drawing/2014/main" id="{13897A09-49D4-4A2B-B47C-CB6BD2416D91}"/>
              </a:ext>
            </a:extLst>
          </p:cNvPr>
          <p:cNvSpPr>
            <a:spLocks noGrp="1"/>
          </p:cNvSpPr>
          <p:nvPr>
            <p:ph idx="1"/>
          </p:nvPr>
        </p:nvSpPr>
        <p:spPr/>
        <p:txBody>
          <a:bodyPr/>
          <a:lstStyle/>
          <a:p>
            <a:r>
              <a:rPr lang="en-US" dirty="0"/>
              <a:t>The state agency that administers Florida’s Substance Abuse and Mental Health program.</a:t>
            </a:r>
          </a:p>
          <a:p>
            <a:endParaRPr lang="en-US" dirty="0"/>
          </a:p>
          <a:p>
            <a:r>
              <a:rPr lang="en-US" dirty="0"/>
              <a:t>Plans, manages, and evaluates mental health services and supports around the state.</a:t>
            </a:r>
          </a:p>
          <a:p>
            <a:endParaRPr lang="en-US" dirty="0"/>
          </a:p>
          <a:p>
            <a:r>
              <a:rPr lang="en-US" dirty="0"/>
              <a:t>DCF oversees:</a:t>
            </a:r>
          </a:p>
          <a:p>
            <a:pPr lvl="1"/>
            <a:r>
              <a:rPr lang="en-US" dirty="0"/>
              <a:t>Community mental health centers and programs</a:t>
            </a:r>
          </a:p>
          <a:p>
            <a:pPr lvl="1"/>
            <a:r>
              <a:rPr lang="en-US" dirty="0"/>
              <a:t>Residential treatment facilities</a:t>
            </a:r>
          </a:p>
          <a:p>
            <a:pPr lvl="1"/>
            <a:r>
              <a:rPr lang="en-US" dirty="0"/>
              <a:t>Therapeutic Foster Care and Group Homes (Endnote: 2)</a:t>
            </a:r>
          </a:p>
          <a:p>
            <a:pPr lvl="1"/>
            <a:endParaRPr lang="en-US" dirty="0"/>
          </a:p>
          <a:p>
            <a:pPr lvl="1"/>
            <a:endParaRPr lang="en-US" dirty="0"/>
          </a:p>
        </p:txBody>
      </p:sp>
    </p:spTree>
    <p:extLst>
      <p:ext uri="{BB962C8B-B14F-4D97-AF65-F5344CB8AC3E}">
        <p14:creationId xmlns:p14="http://schemas.microsoft.com/office/powerpoint/2010/main" val="542087769"/>
      </p:ext>
    </p:extLst>
  </p:cSld>
  <p:clrMapOvr>
    <a:masterClrMapping/>
  </p:clrMapOvr>
  <mc:AlternateContent xmlns:mc="http://schemas.openxmlformats.org/markup-compatibility/2006" xmlns:p14="http://schemas.microsoft.com/office/powerpoint/2010/main">
    <mc:Choice Requires="p14">
      <p:transition spd="slow" p14:dur="2000" advTm="27711"/>
    </mc:Choice>
    <mc:Fallback xmlns="">
      <p:transition spd="slow" advTm="277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7DF2-F0A3-4604-B19F-D9C7D6F2DB68}"/>
              </a:ext>
            </a:extLst>
          </p:cNvPr>
          <p:cNvSpPr>
            <a:spLocks noGrp="1"/>
          </p:cNvSpPr>
          <p:nvPr>
            <p:ph type="title"/>
          </p:nvPr>
        </p:nvSpPr>
        <p:spPr/>
        <p:txBody>
          <a:bodyPr/>
          <a:lstStyle/>
          <a:p>
            <a:r>
              <a:rPr lang="en-US" dirty="0"/>
              <a:t>Managing Entities (1 of 3)</a:t>
            </a:r>
          </a:p>
        </p:txBody>
      </p:sp>
      <p:sp>
        <p:nvSpPr>
          <p:cNvPr id="3" name="Content Placeholder 2">
            <a:extLst>
              <a:ext uri="{FF2B5EF4-FFF2-40B4-BE49-F238E27FC236}">
                <a16:creationId xmlns:a16="http://schemas.microsoft.com/office/drawing/2014/main" id="{14E09D46-5157-4B8B-B2F6-B4A3B3C129BC}"/>
              </a:ext>
            </a:extLst>
          </p:cNvPr>
          <p:cNvSpPr>
            <a:spLocks noGrp="1"/>
          </p:cNvSpPr>
          <p:nvPr>
            <p:ph idx="1"/>
          </p:nvPr>
        </p:nvSpPr>
        <p:spPr>
          <a:xfrm>
            <a:off x="838200" y="1620704"/>
            <a:ext cx="10515600" cy="4351338"/>
          </a:xfrm>
        </p:spPr>
        <p:txBody>
          <a:bodyPr/>
          <a:lstStyle/>
          <a:p>
            <a:pPr marL="0" indent="0" algn="ctr">
              <a:buNone/>
            </a:pPr>
            <a:endParaRPr lang="en-US" sz="2800" u="sng" dirty="0"/>
          </a:p>
          <a:p>
            <a:pPr marL="0" indent="0" algn="ctr">
              <a:buNone/>
            </a:pPr>
            <a:r>
              <a:rPr lang="en-US" sz="3600" u="sng" dirty="0"/>
              <a:t>Managing Entities</a:t>
            </a:r>
          </a:p>
          <a:p>
            <a:pPr marL="0" indent="0" algn="ctr">
              <a:buNone/>
            </a:pPr>
            <a:r>
              <a:rPr lang="en-US" dirty="0"/>
              <a:t>“Managing entity” means a corporation selected by and under contract with DCF to manage the daily operational delivery of behavioral health services through a coordinated system of care. Also known as “MEs.”</a:t>
            </a:r>
          </a:p>
          <a:p>
            <a:pPr marL="0" indent="0" algn="ctr">
              <a:buNone/>
            </a:pPr>
            <a:r>
              <a:rPr lang="en-US" dirty="0"/>
              <a:t>(3, 4)</a:t>
            </a:r>
          </a:p>
        </p:txBody>
      </p:sp>
    </p:spTree>
    <p:extLst>
      <p:ext uri="{BB962C8B-B14F-4D97-AF65-F5344CB8AC3E}">
        <p14:creationId xmlns:p14="http://schemas.microsoft.com/office/powerpoint/2010/main" val="3506185686"/>
      </p:ext>
    </p:extLst>
  </p:cSld>
  <p:clrMapOvr>
    <a:masterClrMapping/>
  </p:clrMapOvr>
  <mc:AlternateContent xmlns:mc="http://schemas.openxmlformats.org/markup-compatibility/2006" xmlns:p14="http://schemas.microsoft.com/office/powerpoint/2010/main">
    <mc:Choice Requires="p14">
      <p:transition spd="slow" p14:dur="2000" advTm="47637"/>
    </mc:Choice>
    <mc:Fallback xmlns="">
      <p:transition spd="slow" advTm="47637"/>
    </mc:Fallback>
  </mc:AlternateContent>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Template>
  <TotalTime>22967</TotalTime>
  <Words>4329</Words>
  <Application>Microsoft Office PowerPoint</Application>
  <PresentationFormat>Widescreen</PresentationFormat>
  <Paragraphs>568</Paragraphs>
  <Slides>60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Tahoma</vt:lpstr>
      <vt:lpstr>DRF_2019_Light</vt:lpstr>
      <vt:lpstr>Understanding Florida’s Mental Health System</vt:lpstr>
      <vt:lpstr>Today’s Presenters (1 of 2)</vt:lpstr>
      <vt:lpstr>Today’s Presenters (2 of 2)</vt:lpstr>
      <vt:lpstr>Presentation Goals</vt:lpstr>
      <vt:lpstr>Presentation Overview</vt:lpstr>
      <vt:lpstr>  Overview of Florida’s Mental Health System: </vt:lpstr>
      <vt:lpstr>Florida’s Substance Abuse and  Mental Health (SAMH) Program</vt:lpstr>
      <vt:lpstr>Florida’s Department of  Children and Families (DCF)</vt:lpstr>
      <vt:lpstr>Managing Entities (1 of 3)</vt:lpstr>
      <vt:lpstr>Managing Entities (2 of 3)</vt:lpstr>
      <vt:lpstr>Managing Entities (3 of 3)</vt:lpstr>
      <vt:lpstr> Types of Mental Health Treatment Programs in Florida’s Mental Health System: </vt:lpstr>
      <vt:lpstr>Community Mental Health Centers (1 of 3)</vt:lpstr>
      <vt:lpstr>Community Mental Health Centers (2 of 3)</vt:lpstr>
      <vt:lpstr>Community Mental Health Centers (3 of 3)</vt:lpstr>
      <vt:lpstr>Receiving facilities (1 of 2)</vt:lpstr>
      <vt:lpstr>Receiving facilities (2 of 2)</vt:lpstr>
      <vt:lpstr>Short-Term Residential  Treatment Facilities (SRT)</vt:lpstr>
      <vt:lpstr>State Mental Health  Treatment Facilities (1 of 2)</vt:lpstr>
      <vt:lpstr>State Mental Health  Treatment Facilities (2 of 2)</vt:lpstr>
      <vt:lpstr>Statewide Inpatient  Psychiatric Program (SIPP) (1 of 2)</vt:lpstr>
      <vt:lpstr>Statewide Inpatient  Psychiatric Program (SIPP) (2 of 2)</vt:lpstr>
      <vt:lpstr>Juvenile Incompetent to  Proceed Program (JITP) (1 of 3)</vt:lpstr>
      <vt:lpstr>Juvenile Incompetent to  Proceed Program (JITP) (2 of 3)</vt:lpstr>
      <vt:lpstr>Juvenile Incompetent to  Proceed Program (JITP) (3 of 3)</vt:lpstr>
      <vt:lpstr>Florida Assertive Community  Treatment - FACT Teams (1 of 2)</vt:lpstr>
      <vt:lpstr>Florida Assertive Community  Treatment - FACT Teams (2 of 2)</vt:lpstr>
      <vt:lpstr>Mobile Response Teams (1 of 3)</vt:lpstr>
      <vt:lpstr>Mobile Response Teams (2 of 3)</vt:lpstr>
      <vt:lpstr>Mobile Response Teams (3 of 3)</vt:lpstr>
      <vt:lpstr>Coordinated Specialty Care (CSC)  for Early Psychosis (1 of 2)</vt:lpstr>
      <vt:lpstr>Coordinated Specialty Care (CSC)  for Early Psychosis (2 of 2)</vt:lpstr>
      <vt:lpstr>Peer-based Community Resources:</vt:lpstr>
      <vt:lpstr>Peer Support</vt:lpstr>
      <vt:lpstr>Florida Certified Recovery  Peer Support Specialist (CRPS) (1 of 2)</vt:lpstr>
      <vt:lpstr>Florida Certified Recovery  Peer Support Specialist (CRPS) (2 of 2)</vt:lpstr>
      <vt:lpstr>Drop-in Centers (1 of 2)</vt:lpstr>
      <vt:lpstr>Drop-in Centers (2 of 2)</vt:lpstr>
      <vt:lpstr>Clubhouses (1 of 3)</vt:lpstr>
      <vt:lpstr>Clubhouses (2 of 3)</vt:lpstr>
      <vt:lpstr>Clubhouses (3 of 3)</vt:lpstr>
      <vt:lpstr>Respite Care and Warm Lines (1 of 3)</vt:lpstr>
      <vt:lpstr>Respite Care and Warm Lines (2 of 3)</vt:lpstr>
      <vt:lpstr>Respite Care and Warm Lines (3 of 3)</vt:lpstr>
      <vt:lpstr>Housing Options:</vt:lpstr>
      <vt:lpstr>Supportive Housing (1 of 2)</vt:lpstr>
      <vt:lpstr>Supportive Housing (2 of 2)</vt:lpstr>
      <vt:lpstr>Adult Family Care Homes (1 of 2)</vt:lpstr>
      <vt:lpstr>Adult Family Care Homes (2 of 2)</vt:lpstr>
      <vt:lpstr>Limited Mental Health  Assisted Living Facilities (1 of 2)</vt:lpstr>
      <vt:lpstr>Limited Mental Health  Assisted Living Facilities (2 of 2)</vt:lpstr>
      <vt:lpstr>Disability Rights Florida:</vt:lpstr>
      <vt:lpstr>Disability Rights Florida (1 of 3)</vt:lpstr>
      <vt:lpstr>Disability Rights Florida (2 of 3)</vt:lpstr>
      <vt:lpstr>Disability Rights Florida (3 of 3)</vt:lpstr>
      <vt:lpstr>2024 Public Input Planning Survey</vt:lpstr>
      <vt:lpstr>References (1 of 4)</vt:lpstr>
      <vt:lpstr>References (2 of 4)</vt:lpstr>
      <vt:lpstr>References (3 of 4)</vt:lpstr>
      <vt:lpstr>References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Florida’s Mental Health System</dc:title>
  <dc:creator>Kathryn Strobach</dc:creator>
  <cp:lastModifiedBy>Keith Casebonne</cp:lastModifiedBy>
  <cp:revision>70</cp:revision>
  <dcterms:created xsi:type="dcterms:W3CDTF">2021-04-19T12:42:09Z</dcterms:created>
  <dcterms:modified xsi:type="dcterms:W3CDTF">2023-05-31T20:52:16Z</dcterms:modified>
</cp:coreProperties>
</file>